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2" r:id="rId1"/>
  </p:sldMasterIdLst>
  <p:notesMasterIdLst>
    <p:notesMasterId r:id="rId30"/>
  </p:notesMasterIdLst>
  <p:sldIdLst>
    <p:sldId id="256" r:id="rId2"/>
    <p:sldId id="2636" r:id="rId3"/>
    <p:sldId id="2663" r:id="rId4"/>
    <p:sldId id="279" r:id="rId5"/>
    <p:sldId id="2617" r:id="rId6"/>
    <p:sldId id="317" r:id="rId7"/>
    <p:sldId id="296" r:id="rId8"/>
    <p:sldId id="268" r:id="rId9"/>
    <p:sldId id="295" r:id="rId10"/>
    <p:sldId id="2641" r:id="rId11"/>
    <p:sldId id="319" r:id="rId12"/>
    <p:sldId id="2664" r:id="rId13"/>
    <p:sldId id="297" r:id="rId14"/>
    <p:sldId id="2654" r:id="rId15"/>
    <p:sldId id="2623" r:id="rId16"/>
    <p:sldId id="2631" r:id="rId17"/>
    <p:sldId id="2626" r:id="rId18"/>
    <p:sldId id="2662" r:id="rId19"/>
    <p:sldId id="2637" r:id="rId20"/>
    <p:sldId id="2666" r:id="rId21"/>
    <p:sldId id="2667" r:id="rId22"/>
    <p:sldId id="2643" r:id="rId23"/>
    <p:sldId id="2668" r:id="rId24"/>
    <p:sldId id="2635" r:id="rId25"/>
    <p:sldId id="307" r:id="rId26"/>
    <p:sldId id="2640" r:id="rId27"/>
    <p:sldId id="2665" r:id="rId28"/>
    <p:sldId id="263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572E"/>
    <a:srgbClr val="C7C77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28" autoAdjust="0"/>
    <p:restoredTop sz="94648"/>
  </p:normalViewPr>
  <p:slideViewPr>
    <p:cSldViewPr snapToGrid="0">
      <p:cViewPr varScale="1">
        <p:scale>
          <a:sx n="78" d="100"/>
          <a:sy n="78" d="100"/>
        </p:scale>
        <p:origin x="80" y="348"/>
      </p:cViewPr>
      <p:guideLst/>
    </p:cSldViewPr>
  </p:slideViewPr>
  <p:notesTextViewPr>
    <p:cViewPr>
      <p:scale>
        <a:sx n="1" d="1"/>
        <a:sy n="1" d="1"/>
      </p:scale>
      <p:origin x="0" y="0"/>
    </p:cViewPr>
  </p:notesTextViewPr>
  <p:notesViewPr>
    <p:cSldViewPr snapToGrid="0">
      <p:cViewPr varScale="1">
        <p:scale>
          <a:sx n="51" d="100"/>
          <a:sy n="51" d="100"/>
        </p:scale>
        <p:origin x="2692" y="5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5969FA-BD78-4C42-823F-3796A526A32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9224EC0B-F3F6-4EED-9486-99557995D726}">
      <dgm:prSet phldrT="[Texte]"/>
      <dgm:spPr>
        <a:solidFill>
          <a:schemeClr val="accent5"/>
        </a:solidFill>
      </dgm:spPr>
      <dgm:t>
        <a:bodyPr/>
        <a:lstStyle/>
        <a:p>
          <a:r>
            <a:rPr lang="fr-FR" dirty="0"/>
            <a:t>Arès</a:t>
          </a:r>
        </a:p>
      </dgm:t>
    </dgm:pt>
    <dgm:pt modelId="{FBBBE595-9F5F-4121-8C30-7E50ABCB8667}" type="parTrans" cxnId="{E9B10016-2352-4477-9D7B-48976337537B}">
      <dgm:prSet/>
      <dgm:spPr/>
      <dgm:t>
        <a:bodyPr/>
        <a:lstStyle/>
        <a:p>
          <a:endParaRPr lang="fr-FR"/>
        </a:p>
      </dgm:t>
    </dgm:pt>
    <dgm:pt modelId="{4EC413F9-5DF1-4FD1-AB90-03C6F4FFC320}" type="sibTrans" cxnId="{E9B10016-2352-4477-9D7B-48976337537B}">
      <dgm:prSet/>
      <dgm:spPr/>
      <dgm:t>
        <a:bodyPr/>
        <a:lstStyle/>
        <a:p>
          <a:endParaRPr lang="fr-FR"/>
        </a:p>
      </dgm:t>
    </dgm:pt>
    <dgm:pt modelId="{9468C74C-6C6E-4E9A-AE4D-04081FE99EB6}">
      <dgm:prSet phldrT="[Texte]" custT="1"/>
      <dgm:spPr>
        <a:solidFill>
          <a:schemeClr val="accent5">
            <a:lumMod val="40000"/>
            <a:lumOff val="60000"/>
            <a:alpha val="90000"/>
          </a:schemeClr>
        </a:solidFill>
      </dgm:spPr>
      <dgm:t>
        <a:bodyPr/>
        <a:lstStyle/>
        <a:p>
          <a:r>
            <a:rPr lang="fr-FR" sz="1600" dirty="0"/>
            <a:t>4 personnes</a:t>
          </a:r>
        </a:p>
      </dgm:t>
    </dgm:pt>
    <dgm:pt modelId="{3F050C98-319E-426B-93A8-C55B2314376A}" type="parTrans" cxnId="{5DA580C3-6659-44D1-94A9-10763868FC62}">
      <dgm:prSet/>
      <dgm:spPr/>
      <dgm:t>
        <a:bodyPr/>
        <a:lstStyle/>
        <a:p>
          <a:endParaRPr lang="fr-FR"/>
        </a:p>
      </dgm:t>
    </dgm:pt>
    <dgm:pt modelId="{F52DCC50-C428-415E-8B4C-841683B66761}" type="sibTrans" cxnId="{5DA580C3-6659-44D1-94A9-10763868FC62}">
      <dgm:prSet/>
      <dgm:spPr/>
      <dgm:t>
        <a:bodyPr/>
        <a:lstStyle/>
        <a:p>
          <a:endParaRPr lang="fr-FR"/>
        </a:p>
      </dgm:t>
    </dgm:pt>
    <dgm:pt modelId="{A0E877FC-F8C4-4D6A-9DF5-4AA96F0B9B56}">
      <dgm:prSet phldrT="[Texte]" custT="1"/>
      <dgm:spPr>
        <a:solidFill>
          <a:schemeClr val="accent5">
            <a:lumMod val="40000"/>
            <a:lumOff val="60000"/>
            <a:alpha val="90000"/>
          </a:schemeClr>
        </a:solidFill>
      </dgm:spPr>
      <dgm:t>
        <a:bodyPr/>
        <a:lstStyle/>
        <a:p>
          <a:r>
            <a:rPr lang="fr-FR" sz="1600" dirty="0"/>
            <a:t>3 textes</a:t>
          </a:r>
        </a:p>
      </dgm:t>
    </dgm:pt>
    <dgm:pt modelId="{2C4DEE82-7E32-49BA-8CBB-CE5C0016A451}" type="parTrans" cxnId="{AF1A1D06-5BE3-42BF-B337-585EFBD87D6D}">
      <dgm:prSet/>
      <dgm:spPr/>
      <dgm:t>
        <a:bodyPr/>
        <a:lstStyle/>
        <a:p>
          <a:endParaRPr lang="fr-FR"/>
        </a:p>
      </dgm:t>
    </dgm:pt>
    <dgm:pt modelId="{40C04B9C-93AF-47CD-9B64-51FFEFBA4D5F}" type="sibTrans" cxnId="{AF1A1D06-5BE3-42BF-B337-585EFBD87D6D}">
      <dgm:prSet/>
      <dgm:spPr/>
      <dgm:t>
        <a:bodyPr/>
        <a:lstStyle/>
        <a:p>
          <a:endParaRPr lang="fr-FR"/>
        </a:p>
      </dgm:t>
    </dgm:pt>
    <dgm:pt modelId="{0DE79077-3C21-4E4E-A080-9DF96B83B2DB}">
      <dgm:prSet phldrT="[Texte]"/>
      <dgm:spPr>
        <a:solidFill>
          <a:schemeClr val="accent5"/>
        </a:solidFill>
      </dgm:spPr>
      <dgm:t>
        <a:bodyPr/>
        <a:lstStyle/>
        <a:p>
          <a:r>
            <a:rPr lang="fr-FR" dirty="0"/>
            <a:t>Floirac</a:t>
          </a:r>
        </a:p>
      </dgm:t>
    </dgm:pt>
    <dgm:pt modelId="{09815984-6BB8-41EE-8E30-140F1B5C8427}" type="parTrans" cxnId="{7DF2E325-6B14-4C10-B772-7B710F820B4D}">
      <dgm:prSet/>
      <dgm:spPr/>
      <dgm:t>
        <a:bodyPr/>
        <a:lstStyle/>
        <a:p>
          <a:endParaRPr lang="fr-FR"/>
        </a:p>
      </dgm:t>
    </dgm:pt>
    <dgm:pt modelId="{02138EFB-01D6-4460-AC8F-FDB2BE8F3E83}" type="sibTrans" cxnId="{7DF2E325-6B14-4C10-B772-7B710F820B4D}">
      <dgm:prSet/>
      <dgm:spPr/>
      <dgm:t>
        <a:bodyPr/>
        <a:lstStyle/>
        <a:p>
          <a:endParaRPr lang="fr-FR"/>
        </a:p>
      </dgm:t>
    </dgm:pt>
    <dgm:pt modelId="{DE665509-5689-450D-BEDE-9B1E5D01C6BE}">
      <dgm:prSet phldrT="[Texte]" custT="1"/>
      <dgm:spPr>
        <a:solidFill>
          <a:schemeClr val="accent5">
            <a:lumMod val="40000"/>
            <a:lumOff val="60000"/>
            <a:alpha val="90000"/>
          </a:schemeClr>
        </a:solidFill>
      </dgm:spPr>
      <dgm:t>
        <a:bodyPr/>
        <a:lstStyle/>
        <a:p>
          <a:r>
            <a:rPr lang="fr-FR" sz="1600" dirty="0"/>
            <a:t>12 personnes</a:t>
          </a:r>
        </a:p>
      </dgm:t>
    </dgm:pt>
    <dgm:pt modelId="{A2A31DD9-512C-4416-AEB2-BBACF4D1BEC9}" type="parTrans" cxnId="{0A18D79F-1420-4049-A684-956A6FD81C77}">
      <dgm:prSet/>
      <dgm:spPr/>
      <dgm:t>
        <a:bodyPr/>
        <a:lstStyle/>
        <a:p>
          <a:endParaRPr lang="fr-FR"/>
        </a:p>
      </dgm:t>
    </dgm:pt>
    <dgm:pt modelId="{7BFD9002-6168-4503-AFF6-B793AFB86947}" type="sibTrans" cxnId="{0A18D79F-1420-4049-A684-956A6FD81C77}">
      <dgm:prSet/>
      <dgm:spPr/>
      <dgm:t>
        <a:bodyPr/>
        <a:lstStyle/>
        <a:p>
          <a:endParaRPr lang="fr-FR"/>
        </a:p>
      </dgm:t>
    </dgm:pt>
    <dgm:pt modelId="{634A685B-C0FC-4C97-94B2-42CD776381BE}">
      <dgm:prSet phldrT="[Texte]" custT="1"/>
      <dgm:spPr>
        <a:solidFill>
          <a:schemeClr val="accent5">
            <a:lumMod val="40000"/>
            <a:lumOff val="60000"/>
            <a:alpha val="90000"/>
          </a:schemeClr>
        </a:solidFill>
      </dgm:spPr>
      <dgm:t>
        <a:bodyPr/>
        <a:lstStyle/>
        <a:p>
          <a:r>
            <a:rPr lang="fr-FR" sz="1600" dirty="0"/>
            <a:t>12 textes</a:t>
          </a:r>
        </a:p>
      </dgm:t>
    </dgm:pt>
    <dgm:pt modelId="{63F007D3-7723-499C-B1D7-07C63337B3E4}" type="parTrans" cxnId="{8D2E3B8A-0B30-4A61-8945-7A39FD6BF07D}">
      <dgm:prSet/>
      <dgm:spPr/>
      <dgm:t>
        <a:bodyPr/>
        <a:lstStyle/>
        <a:p>
          <a:endParaRPr lang="fr-FR"/>
        </a:p>
      </dgm:t>
    </dgm:pt>
    <dgm:pt modelId="{0DEF0620-8971-4494-BD5B-1AB437F85EE2}" type="sibTrans" cxnId="{8D2E3B8A-0B30-4A61-8945-7A39FD6BF07D}">
      <dgm:prSet/>
      <dgm:spPr/>
      <dgm:t>
        <a:bodyPr/>
        <a:lstStyle/>
        <a:p>
          <a:endParaRPr lang="fr-FR"/>
        </a:p>
      </dgm:t>
    </dgm:pt>
    <dgm:pt modelId="{CE098B0B-476F-4A1E-9B64-7F30F9735715}">
      <dgm:prSet phldrT="[Texte]"/>
      <dgm:spPr>
        <a:solidFill>
          <a:schemeClr val="accent5"/>
        </a:solidFill>
      </dgm:spPr>
      <dgm:t>
        <a:bodyPr/>
        <a:lstStyle/>
        <a:p>
          <a:r>
            <a:rPr lang="fr-FR" dirty="0"/>
            <a:t>Campus UB</a:t>
          </a:r>
        </a:p>
      </dgm:t>
    </dgm:pt>
    <dgm:pt modelId="{2E3E11BE-64A0-4F1D-8044-5A632E6F983C}" type="parTrans" cxnId="{0E25615A-BCE6-4519-8228-4685D2C0FD16}">
      <dgm:prSet/>
      <dgm:spPr/>
      <dgm:t>
        <a:bodyPr/>
        <a:lstStyle/>
        <a:p>
          <a:endParaRPr lang="fr-FR"/>
        </a:p>
      </dgm:t>
    </dgm:pt>
    <dgm:pt modelId="{9CD46F6D-CFBC-4C7B-8E6E-CD98F7884D41}" type="sibTrans" cxnId="{0E25615A-BCE6-4519-8228-4685D2C0FD16}">
      <dgm:prSet/>
      <dgm:spPr/>
      <dgm:t>
        <a:bodyPr/>
        <a:lstStyle/>
        <a:p>
          <a:endParaRPr lang="fr-FR"/>
        </a:p>
      </dgm:t>
    </dgm:pt>
    <dgm:pt modelId="{3B2491BB-151A-4E7F-BCB3-31DC9DECCD13}">
      <dgm:prSet phldrT="[Texte]" custT="1"/>
      <dgm:spPr>
        <a:solidFill>
          <a:schemeClr val="accent5">
            <a:lumMod val="40000"/>
            <a:lumOff val="60000"/>
            <a:alpha val="90000"/>
          </a:schemeClr>
        </a:solidFill>
      </dgm:spPr>
      <dgm:t>
        <a:bodyPr/>
        <a:lstStyle/>
        <a:p>
          <a:r>
            <a:rPr lang="fr-FR" sz="1600" dirty="0"/>
            <a:t>8 personnes</a:t>
          </a:r>
        </a:p>
      </dgm:t>
    </dgm:pt>
    <dgm:pt modelId="{AE9F2A6F-2A5F-478E-84E1-6D1DA344FDF2}" type="parTrans" cxnId="{C488D169-C5EC-4460-916C-B6980CBBE5E1}">
      <dgm:prSet/>
      <dgm:spPr/>
      <dgm:t>
        <a:bodyPr/>
        <a:lstStyle/>
        <a:p>
          <a:endParaRPr lang="fr-FR"/>
        </a:p>
      </dgm:t>
    </dgm:pt>
    <dgm:pt modelId="{44A351C0-EC35-4CD4-A3B6-128E24DD417C}" type="sibTrans" cxnId="{C488D169-C5EC-4460-916C-B6980CBBE5E1}">
      <dgm:prSet/>
      <dgm:spPr/>
      <dgm:t>
        <a:bodyPr/>
        <a:lstStyle/>
        <a:p>
          <a:endParaRPr lang="fr-FR"/>
        </a:p>
      </dgm:t>
    </dgm:pt>
    <dgm:pt modelId="{D43F5905-42A5-4113-9552-43EED4A653B4}">
      <dgm:prSet phldrT="[Texte]" custT="1"/>
      <dgm:spPr>
        <a:solidFill>
          <a:schemeClr val="accent5">
            <a:lumMod val="40000"/>
            <a:lumOff val="60000"/>
            <a:alpha val="90000"/>
          </a:schemeClr>
        </a:solidFill>
      </dgm:spPr>
      <dgm:t>
        <a:bodyPr/>
        <a:lstStyle/>
        <a:p>
          <a:r>
            <a:rPr lang="fr-FR" sz="1600" dirty="0"/>
            <a:t>8 textes</a:t>
          </a:r>
        </a:p>
      </dgm:t>
    </dgm:pt>
    <dgm:pt modelId="{FF58B04D-4336-4DC1-B9F7-4972A2521407}" type="parTrans" cxnId="{7F36E504-95E7-4BB6-8E61-F90976B9FFF1}">
      <dgm:prSet/>
      <dgm:spPr/>
      <dgm:t>
        <a:bodyPr/>
        <a:lstStyle/>
        <a:p>
          <a:endParaRPr lang="fr-FR"/>
        </a:p>
      </dgm:t>
    </dgm:pt>
    <dgm:pt modelId="{C1C4C588-7938-494F-A295-2C2AC1C1B0B0}" type="sibTrans" cxnId="{7F36E504-95E7-4BB6-8E61-F90976B9FFF1}">
      <dgm:prSet/>
      <dgm:spPr/>
      <dgm:t>
        <a:bodyPr/>
        <a:lstStyle/>
        <a:p>
          <a:endParaRPr lang="fr-FR"/>
        </a:p>
      </dgm:t>
    </dgm:pt>
    <dgm:pt modelId="{B9F8B11B-F626-4F50-9C10-327921A26912}">
      <dgm:prSet phldrT="[Texte]" custT="1"/>
      <dgm:spPr>
        <a:solidFill>
          <a:schemeClr val="accent5">
            <a:lumMod val="40000"/>
            <a:lumOff val="60000"/>
            <a:alpha val="90000"/>
          </a:schemeClr>
        </a:solidFill>
      </dgm:spPr>
      <dgm:t>
        <a:bodyPr/>
        <a:lstStyle/>
        <a:p>
          <a:r>
            <a:rPr lang="fr-FR" sz="1600" dirty="0"/>
            <a:t>de 31 à 49 ans</a:t>
          </a:r>
        </a:p>
      </dgm:t>
    </dgm:pt>
    <dgm:pt modelId="{6506EDE4-C0AF-477A-BD4D-14EFD6C4DCA3}" type="parTrans" cxnId="{3CA4113A-43C6-4779-8747-53B40FB31284}">
      <dgm:prSet/>
      <dgm:spPr/>
      <dgm:t>
        <a:bodyPr/>
        <a:lstStyle/>
        <a:p>
          <a:endParaRPr lang="fr-FR"/>
        </a:p>
      </dgm:t>
    </dgm:pt>
    <dgm:pt modelId="{C88327B8-A9F1-42D2-8968-BB1BA71C18E8}" type="sibTrans" cxnId="{3CA4113A-43C6-4779-8747-53B40FB31284}">
      <dgm:prSet/>
      <dgm:spPr/>
      <dgm:t>
        <a:bodyPr/>
        <a:lstStyle/>
        <a:p>
          <a:endParaRPr lang="fr-FR"/>
        </a:p>
      </dgm:t>
    </dgm:pt>
    <dgm:pt modelId="{261CFCE0-BA51-4BAF-8CC1-3A10DB31D79F}">
      <dgm:prSet phldrT="[Texte]" custT="1"/>
      <dgm:spPr>
        <a:solidFill>
          <a:schemeClr val="accent5">
            <a:lumMod val="40000"/>
            <a:lumOff val="60000"/>
            <a:alpha val="90000"/>
          </a:schemeClr>
        </a:solidFill>
      </dgm:spPr>
      <dgm:t>
        <a:bodyPr/>
        <a:lstStyle/>
        <a:p>
          <a:r>
            <a:rPr lang="fr-FR" sz="1600" dirty="0"/>
            <a:t>de 11 à 74 ans</a:t>
          </a:r>
        </a:p>
      </dgm:t>
    </dgm:pt>
    <dgm:pt modelId="{753B2CC5-22EF-489F-AB91-51E725028CCC}" type="parTrans" cxnId="{DE15C8B3-9D62-4D2B-8A0A-5BBAD0174EB8}">
      <dgm:prSet/>
      <dgm:spPr/>
      <dgm:t>
        <a:bodyPr/>
        <a:lstStyle/>
        <a:p>
          <a:endParaRPr lang="fr-FR"/>
        </a:p>
      </dgm:t>
    </dgm:pt>
    <dgm:pt modelId="{90385B64-C62B-49E1-BFE9-6C974C227AA4}" type="sibTrans" cxnId="{DE15C8B3-9D62-4D2B-8A0A-5BBAD0174EB8}">
      <dgm:prSet/>
      <dgm:spPr/>
      <dgm:t>
        <a:bodyPr/>
        <a:lstStyle/>
        <a:p>
          <a:endParaRPr lang="fr-FR"/>
        </a:p>
      </dgm:t>
    </dgm:pt>
    <dgm:pt modelId="{480347D0-DBA2-4286-BD4A-EE86CFDEC09B}">
      <dgm:prSet phldrT="[Texte]" custT="1"/>
      <dgm:spPr>
        <a:solidFill>
          <a:schemeClr val="accent5">
            <a:lumMod val="40000"/>
            <a:lumOff val="60000"/>
            <a:alpha val="90000"/>
          </a:schemeClr>
        </a:solidFill>
      </dgm:spPr>
      <dgm:t>
        <a:bodyPr/>
        <a:lstStyle/>
        <a:p>
          <a:r>
            <a:rPr lang="fr-FR" sz="1600" dirty="0"/>
            <a:t>de 23 à 53 ans</a:t>
          </a:r>
        </a:p>
      </dgm:t>
    </dgm:pt>
    <dgm:pt modelId="{D9E9A1E1-3F29-4155-BA7F-FA80E2FBD145}" type="parTrans" cxnId="{2B069FDF-554D-4D2E-A278-668E42F8A413}">
      <dgm:prSet/>
      <dgm:spPr/>
      <dgm:t>
        <a:bodyPr/>
        <a:lstStyle/>
        <a:p>
          <a:endParaRPr lang="fr-FR"/>
        </a:p>
      </dgm:t>
    </dgm:pt>
    <dgm:pt modelId="{D14B17B8-F973-47F6-AA58-7ECCD076B9FB}" type="sibTrans" cxnId="{2B069FDF-554D-4D2E-A278-668E42F8A413}">
      <dgm:prSet/>
      <dgm:spPr/>
      <dgm:t>
        <a:bodyPr/>
        <a:lstStyle/>
        <a:p>
          <a:endParaRPr lang="fr-FR"/>
        </a:p>
      </dgm:t>
    </dgm:pt>
    <dgm:pt modelId="{5D62164A-21D1-41B0-A0C5-4E90117585E3}">
      <dgm:prSet phldrT="[Texte]" custT="1"/>
      <dgm:spPr>
        <a:solidFill>
          <a:schemeClr val="accent5">
            <a:lumMod val="40000"/>
            <a:lumOff val="60000"/>
            <a:alpha val="90000"/>
          </a:schemeClr>
        </a:solidFill>
      </dgm:spPr>
      <dgm:t>
        <a:bodyPr/>
        <a:lstStyle/>
        <a:p>
          <a:r>
            <a:rPr lang="fr-FR" sz="1600" dirty="0"/>
            <a:t>Salle d’exposition de la commune d’Arès</a:t>
          </a:r>
        </a:p>
      </dgm:t>
    </dgm:pt>
    <dgm:pt modelId="{B47DC09D-83B5-4C0F-981C-0D783B159AA7}" type="parTrans" cxnId="{693E1504-F605-4734-B72E-F5C2989C2E66}">
      <dgm:prSet/>
      <dgm:spPr/>
      <dgm:t>
        <a:bodyPr/>
        <a:lstStyle/>
        <a:p>
          <a:endParaRPr lang="fr-FR"/>
        </a:p>
      </dgm:t>
    </dgm:pt>
    <dgm:pt modelId="{F9722777-780A-4B2C-9E0D-E124DB8C3B54}" type="sibTrans" cxnId="{693E1504-F605-4734-B72E-F5C2989C2E66}">
      <dgm:prSet/>
      <dgm:spPr/>
      <dgm:t>
        <a:bodyPr/>
        <a:lstStyle/>
        <a:p>
          <a:endParaRPr lang="fr-FR"/>
        </a:p>
      </dgm:t>
    </dgm:pt>
    <dgm:pt modelId="{274B51D9-EB81-4C3E-994F-8FC8E467E8B1}">
      <dgm:prSet phldrT="[Texte]" custT="1"/>
      <dgm:spPr>
        <a:solidFill>
          <a:schemeClr val="accent5">
            <a:lumMod val="40000"/>
            <a:lumOff val="60000"/>
            <a:alpha val="90000"/>
          </a:schemeClr>
        </a:solidFill>
      </dgm:spPr>
      <dgm:t>
        <a:bodyPr/>
        <a:lstStyle/>
        <a:p>
          <a:r>
            <a:rPr lang="fr-FR" sz="1600" dirty="0"/>
            <a:t>Médiathèque M.270 de Floirac</a:t>
          </a:r>
        </a:p>
      </dgm:t>
    </dgm:pt>
    <dgm:pt modelId="{488943D5-50EB-44C4-A4D8-2942632B6DB7}" type="parTrans" cxnId="{4E95F01F-77D2-4458-AFE9-0C90B83090A3}">
      <dgm:prSet/>
      <dgm:spPr/>
      <dgm:t>
        <a:bodyPr/>
        <a:lstStyle/>
        <a:p>
          <a:endParaRPr lang="fr-FR"/>
        </a:p>
      </dgm:t>
    </dgm:pt>
    <dgm:pt modelId="{3FCC9D11-9EE7-41A7-B433-A4D7ED9D79E2}" type="sibTrans" cxnId="{4E95F01F-77D2-4458-AFE9-0C90B83090A3}">
      <dgm:prSet/>
      <dgm:spPr/>
      <dgm:t>
        <a:bodyPr/>
        <a:lstStyle/>
        <a:p>
          <a:endParaRPr lang="fr-FR"/>
        </a:p>
      </dgm:t>
    </dgm:pt>
    <dgm:pt modelId="{85A724C7-38E9-4BDB-9145-0F7D656ED2F3}">
      <dgm:prSet phldrT="[Texte]" custT="1"/>
      <dgm:spPr>
        <a:solidFill>
          <a:schemeClr val="accent5">
            <a:lumMod val="40000"/>
            <a:lumOff val="60000"/>
            <a:alpha val="90000"/>
          </a:schemeClr>
        </a:solidFill>
      </dgm:spPr>
      <dgm:t>
        <a:bodyPr/>
        <a:lstStyle/>
        <a:p>
          <a:r>
            <a:rPr lang="fr-FR" sz="1600" dirty="0"/>
            <a:t>Campus Victoire</a:t>
          </a:r>
        </a:p>
      </dgm:t>
    </dgm:pt>
    <dgm:pt modelId="{000B941E-8D2A-46F2-AD57-7813B4EB892F}" type="parTrans" cxnId="{504C95A4-8214-482A-856E-2A859CFE77A2}">
      <dgm:prSet/>
      <dgm:spPr/>
      <dgm:t>
        <a:bodyPr/>
        <a:lstStyle/>
        <a:p>
          <a:endParaRPr lang="fr-FR"/>
        </a:p>
      </dgm:t>
    </dgm:pt>
    <dgm:pt modelId="{97E2623F-67C8-48AA-8D9E-72F9CDB57B4F}" type="sibTrans" cxnId="{504C95A4-8214-482A-856E-2A859CFE77A2}">
      <dgm:prSet/>
      <dgm:spPr/>
      <dgm:t>
        <a:bodyPr/>
        <a:lstStyle/>
        <a:p>
          <a:endParaRPr lang="fr-FR"/>
        </a:p>
      </dgm:t>
    </dgm:pt>
    <dgm:pt modelId="{24370C9E-7B57-48CA-AB8E-E132F045E6C0}" type="pres">
      <dgm:prSet presAssocID="{EC5969FA-BD78-4C42-823F-3796A526A321}" presName="Name0" presStyleCnt="0">
        <dgm:presLayoutVars>
          <dgm:dir/>
          <dgm:animLvl val="lvl"/>
          <dgm:resizeHandles val="exact"/>
        </dgm:presLayoutVars>
      </dgm:prSet>
      <dgm:spPr/>
    </dgm:pt>
    <dgm:pt modelId="{F44ABCE4-1456-4E4E-ACBC-692B4F9F939E}" type="pres">
      <dgm:prSet presAssocID="{9224EC0B-F3F6-4EED-9486-99557995D726}" presName="composite" presStyleCnt="0"/>
      <dgm:spPr/>
    </dgm:pt>
    <dgm:pt modelId="{CC68B8D9-15AF-45D1-AF1E-0791FA8062B0}" type="pres">
      <dgm:prSet presAssocID="{9224EC0B-F3F6-4EED-9486-99557995D726}" presName="parTx" presStyleLbl="alignNode1" presStyleIdx="0" presStyleCnt="3">
        <dgm:presLayoutVars>
          <dgm:chMax val="0"/>
          <dgm:chPref val="0"/>
          <dgm:bulletEnabled val="1"/>
        </dgm:presLayoutVars>
      </dgm:prSet>
      <dgm:spPr/>
    </dgm:pt>
    <dgm:pt modelId="{5B0A89EF-3FE6-4DB5-BDCF-4BE6232E394C}" type="pres">
      <dgm:prSet presAssocID="{9224EC0B-F3F6-4EED-9486-99557995D726}" presName="desTx" presStyleLbl="alignAccFollowNode1" presStyleIdx="0" presStyleCnt="3">
        <dgm:presLayoutVars>
          <dgm:bulletEnabled val="1"/>
        </dgm:presLayoutVars>
      </dgm:prSet>
      <dgm:spPr/>
    </dgm:pt>
    <dgm:pt modelId="{C6DBCA57-9FFE-42E3-8505-9772E7CB99F0}" type="pres">
      <dgm:prSet presAssocID="{4EC413F9-5DF1-4FD1-AB90-03C6F4FFC320}" presName="space" presStyleCnt="0"/>
      <dgm:spPr/>
    </dgm:pt>
    <dgm:pt modelId="{AC091004-EECF-4914-8F85-7527B10923FD}" type="pres">
      <dgm:prSet presAssocID="{0DE79077-3C21-4E4E-A080-9DF96B83B2DB}" presName="composite" presStyleCnt="0"/>
      <dgm:spPr/>
    </dgm:pt>
    <dgm:pt modelId="{864F3313-304B-492D-9A8B-E21E1D6644A7}" type="pres">
      <dgm:prSet presAssocID="{0DE79077-3C21-4E4E-A080-9DF96B83B2DB}" presName="parTx" presStyleLbl="alignNode1" presStyleIdx="1" presStyleCnt="3">
        <dgm:presLayoutVars>
          <dgm:chMax val="0"/>
          <dgm:chPref val="0"/>
          <dgm:bulletEnabled val="1"/>
        </dgm:presLayoutVars>
      </dgm:prSet>
      <dgm:spPr/>
    </dgm:pt>
    <dgm:pt modelId="{6924279C-E128-42A0-8F57-D142E1FE8C3E}" type="pres">
      <dgm:prSet presAssocID="{0DE79077-3C21-4E4E-A080-9DF96B83B2DB}" presName="desTx" presStyleLbl="alignAccFollowNode1" presStyleIdx="1" presStyleCnt="3">
        <dgm:presLayoutVars>
          <dgm:bulletEnabled val="1"/>
        </dgm:presLayoutVars>
      </dgm:prSet>
      <dgm:spPr/>
    </dgm:pt>
    <dgm:pt modelId="{5B22FC5A-3608-4A93-B08F-08E96559E11D}" type="pres">
      <dgm:prSet presAssocID="{02138EFB-01D6-4460-AC8F-FDB2BE8F3E83}" presName="space" presStyleCnt="0"/>
      <dgm:spPr/>
    </dgm:pt>
    <dgm:pt modelId="{E340811D-7E7A-4D76-9E84-3749993DD7F9}" type="pres">
      <dgm:prSet presAssocID="{CE098B0B-476F-4A1E-9B64-7F30F9735715}" presName="composite" presStyleCnt="0"/>
      <dgm:spPr/>
    </dgm:pt>
    <dgm:pt modelId="{B3719C15-E137-431E-BB9B-5A321D0992E6}" type="pres">
      <dgm:prSet presAssocID="{CE098B0B-476F-4A1E-9B64-7F30F9735715}" presName="parTx" presStyleLbl="alignNode1" presStyleIdx="2" presStyleCnt="3">
        <dgm:presLayoutVars>
          <dgm:chMax val="0"/>
          <dgm:chPref val="0"/>
          <dgm:bulletEnabled val="1"/>
        </dgm:presLayoutVars>
      </dgm:prSet>
      <dgm:spPr/>
    </dgm:pt>
    <dgm:pt modelId="{8D23EB86-0FB9-45CE-9047-E1E9665904DE}" type="pres">
      <dgm:prSet presAssocID="{CE098B0B-476F-4A1E-9B64-7F30F9735715}" presName="desTx" presStyleLbl="alignAccFollowNode1" presStyleIdx="2" presStyleCnt="3">
        <dgm:presLayoutVars>
          <dgm:bulletEnabled val="1"/>
        </dgm:presLayoutVars>
      </dgm:prSet>
      <dgm:spPr/>
    </dgm:pt>
  </dgm:ptLst>
  <dgm:cxnLst>
    <dgm:cxn modelId="{693E1504-F605-4734-B72E-F5C2989C2E66}" srcId="{9224EC0B-F3F6-4EED-9486-99557995D726}" destId="{5D62164A-21D1-41B0-A0C5-4E90117585E3}" srcOrd="3" destOrd="0" parTransId="{B47DC09D-83B5-4C0F-981C-0D783B159AA7}" sibTransId="{F9722777-780A-4B2C-9E0D-E124DB8C3B54}"/>
    <dgm:cxn modelId="{7F36E504-95E7-4BB6-8E61-F90976B9FFF1}" srcId="{CE098B0B-476F-4A1E-9B64-7F30F9735715}" destId="{D43F5905-42A5-4113-9552-43EED4A653B4}" srcOrd="1" destOrd="0" parTransId="{FF58B04D-4336-4DC1-B9F7-4972A2521407}" sibTransId="{C1C4C588-7938-494F-A295-2C2AC1C1B0B0}"/>
    <dgm:cxn modelId="{AF1A1D06-5BE3-42BF-B337-585EFBD87D6D}" srcId="{9224EC0B-F3F6-4EED-9486-99557995D726}" destId="{A0E877FC-F8C4-4D6A-9DF5-4AA96F0B9B56}" srcOrd="1" destOrd="0" parTransId="{2C4DEE82-7E32-49BA-8CBB-CE5C0016A451}" sibTransId="{40C04B9C-93AF-47CD-9B64-51FFEFBA4D5F}"/>
    <dgm:cxn modelId="{E9B10016-2352-4477-9D7B-48976337537B}" srcId="{EC5969FA-BD78-4C42-823F-3796A526A321}" destId="{9224EC0B-F3F6-4EED-9486-99557995D726}" srcOrd="0" destOrd="0" parTransId="{FBBBE595-9F5F-4121-8C30-7E50ABCB8667}" sibTransId="{4EC413F9-5DF1-4FD1-AB90-03C6F4FFC320}"/>
    <dgm:cxn modelId="{4E95F01F-77D2-4458-AFE9-0C90B83090A3}" srcId="{0DE79077-3C21-4E4E-A080-9DF96B83B2DB}" destId="{274B51D9-EB81-4C3E-994F-8FC8E467E8B1}" srcOrd="3" destOrd="0" parTransId="{488943D5-50EB-44C4-A4D8-2942632B6DB7}" sibTransId="{3FCC9D11-9EE7-41A7-B433-A4D7ED9D79E2}"/>
    <dgm:cxn modelId="{7DF2E325-6B14-4C10-B772-7B710F820B4D}" srcId="{EC5969FA-BD78-4C42-823F-3796A526A321}" destId="{0DE79077-3C21-4E4E-A080-9DF96B83B2DB}" srcOrd="1" destOrd="0" parTransId="{09815984-6BB8-41EE-8E30-140F1B5C8427}" sibTransId="{02138EFB-01D6-4460-AC8F-FDB2BE8F3E83}"/>
    <dgm:cxn modelId="{3E5DEF27-2D98-4666-80FC-1DC4F10B7E95}" type="presOf" srcId="{480347D0-DBA2-4286-BD4A-EE86CFDEC09B}" destId="{8D23EB86-0FB9-45CE-9047-E1E9665904DE}" srcOrd="0" destOrd="2" presId="urn:microsoft.com/office/officeart/2005/8/layout/hList1"/>
    <dgm:cxn modelId="{0274472C-CAA8-4930-9E7E-45F033242B21}" type="presOf" srcId="{9224EC0B-F3F6-4EED-9486-99557995D726}" destId="{CC68B8D9-15AF-45D1-AF1E-0791FA8062B0}" srcOrd="0" destOrd="0" presId="urn:microsoft.com/office/officeart/2005/8/layout/hList1"/>
    <dgm:cxn modelId="{5F539830-615F-4590-95E0-20A53E0950EF}" type="presOf" srcId="{85A724C7-38E9-4BDB-9145-0F7D656ED2F3}" destId="{8D23EB86-0FB9-45CE-9047-E1E9665904DE}" srcOrd="0" destOrd="3" presId="urn:microsoft.com/office/officeart/2005/8/layout/hList1"/>
    <dgm:cxn modelId="{61F9BE30-1738-4BE2-A2B7-DAA12ED131E3}" type="presOf" srcId="{9468C74C-6C6E-4E9A-AE4D-04081FE99EB6}" destId="{5B0A89EF-3FE6-4DB5-BDCF-4BE6232E394C}" srcOrd="0" destOrd="0" presId="urn:microsoft.com/office/officeart/2005/8/layout/hList1"/>
    <dgm:cxn modelId="{3CA4113A-43C6-4779-8747-53B40FB31284}" srcId="{9224EC0B-F3F6-4EED-9486-99557995D726}" destId="{B9F8B11B-F626-4F50-9C10-327921A26912}" srcOrd="2" destOrd="0" parTransId="{6506EDE4-C0AF-477A-BD4D-14EFD6C4DCA3}" sibTransId="{C88327B8-A9F1-42D2-8968-BB1BA71C18E8}"/>
    <dgm:cxn modelId="{7F25263B-F1D3-4E40-A88A-DCEE62AAFBAC}" type="presOf" srcId="{634A685B-C0FC-4C97-94B2-42CD776381BE}" destId="{6924279C-E128-42A0-8F57-D142E1FE8C3E}" srcOrd="0" destOrd="1" presId="urn:microsoft.com/office/officeart/2005/8/layout/hList1"/>
    <dgm:cxn modelId="{F943013C-6709-4227-90BD-BB2836380A56}" type="presOf" srcId="{274B51D9-EB81-4C3E-994F-8FC8E467E8B1}" destId="{6924279C-E128-42A0-8F57-D142E1FE8C3E}" srcOrd="0" destOrd="3" presId="urn:microsoft.com/office/officeart/2005/8/layout/hList1"/>
    <dgm:cxn modelId="{C488D169-C5EC-4460-916C-B6980CBBE5E1}" srcId="{CE098B0B-476F-4A1E-9B64-7F30F9735715}" destId="{3B2491BB-151A-4E7F-BCB3-31DC9DECCD13}" srcOrd="0" destOrd="0" parTransId="{AE9F2A6F-2A5F-478E-84E1-6D1DA344FDF2}" sibTransId="{44A351C0-EC35-4CD4-A3B6-128E24DD417C}"/>
    <dgm:cxn modelId="{4058744F-1B45-45C4-92D1-2B2DCA9ABC65}" type="presOf" srcId="{5D62164A-21D1-41B0-A0C5-4E90117585E3}" destId="{5B0A89EF-3FE6-4DB5-BDCF-4BE6232E394C}" srcOrd="0" destOrd="3" presId="urn:microsoft.com/office/officeart/2005/8/layout/hList1"/>
    <dgm:cxn modelId="{03F9BD50-6592-4D77-BECD-026975C0D54B}" type="presOf" srcId="{CE098B0B-476F-4A1E-9B64-7F30F9735715}" destId="{B3719C15-E137-431E-BB9B-5A321D0992E6}" srcOrd="0" destOrd="0" presId="urn:microsoft.com/office/officeart/2005/8/layout/hList1"/>
    <dgm:cxn modelId="{FAB68B55-060E-4260-AAF9-09243FB97863}" type="presOf" srcId="{261CFCE0-BA51-4BAF-8CC1-3A10DB31D79F}" destId="{6924279C-E128-42A0-8F57-D142E1FE8C3E}" srcOrd="0" destOrd="2" presId="urn:microsoft.com/office/officeart/2005/8/layout/hList1"/>
    <dgm:cxn modelId="{0E25615A-BCE6-4519-8228-4685D2C0FD16}" srcId="{EC5969FA-BD78-4C42-823F-3796A526A321}" destId="{CE098B0B-476F-4A1E-9B64-7F30F9735715}" srcOrd="2" destOrd="0" parTransId="{2E3E11BE-64A0-4F1D-8044-5A632E6F983C}" sibTransId="{9CD46F6D-CFBC-4C7B-8E6E-CD98F7884D41}"/>
    <dgm:cxn modelId="{42B2B25A-A990-4455-9595-FD372275B712}" type="presOf" srcId="{A0E877FC-F8C4-4D6A-9DF5-4AA96F0B9B56}" destId="{5B0A89EF-3FE6-4DB5-BDCF-4BE6232E394C}" srcOrd="0" destOrd="1" presId="urn:microsoft.com/office/officeart/2005/8/layout/hList1"/>
    <dgm:cxn modelId="{17384B80-BE88-4EA0-AE5A-4372E1B57261}" type="presOf" srcId="{3B2491BB-151A-4E7F-BCB3-31DC9DECCD13}" destId="{8D23EB86-0FB9-45CE-9047-E1E9665904DE}" srcOrd="0" destOrd="0" presId="urn:microsoft.com/office/officeart/2005/8/layout/hList1"/>
    <dgm:cxn modelId="{8D2E3B8A-0B30-4A61-8945-7A39FD6BF07D}" srcId="{0DE79077-3C21-4E4E-A080-9DF96B83B2DB}" destId="{634A685B-C0FC-4C97-94B2-42CD776381BE}" srcOrd="1" destOrd="0" parTransId="{63F007D3-7723-499C-B1D7-07C63337B3E4}" sibTransId="{0DEF0620-8971-4494-BD5B-1AB437F85EE2}"/>
    <dgm:cxn modelId="{8FFD569D-F0F0-4A6A-B8C1-B1ACA77E7D26}" type="presOf" srcId="{0DE79077-3C21-4E4E-A080-9DF96B83B2DB}" destId="{864F3313-304B-492D-9A8B-E21E1D6644A7}" srcOrd="0" destOrd="0" presId="urn:microsoft.com/office/officeart/2005/8/layout/hList1"/>
    <dgm:cxn modelId="{EBCC599D-C07E-4342-A423-CC03DCCB1889}" type="presOf" srcId="{EC5969FA-BD78-4C42-823F-3796A526A321}" destId="{24370C9E-7B57-48CA-AB8E-E132F045E6C0}" srcOrd="0" destOrd="0" presId="urn:microsoft.com/office/officeart/2005/8/layout/hList1"/>
    <dgm:cxn modelId="{0A18D79F-1420-4049-A684-956A6FD81C77}" srcId="{0DE79077-3C21-4E4E-A080-9DF96B83B2DB}" destId="{DE665509-5689-450D-BEDE-9B1E5D01C6BE}" srcOrd="0" destOrd="0" parTransId="{A2A31DD9-512C-4416-AEB2-BBACF4D1BEC9}" sibTransId="{7BFD9002-6168-4503-AFF6-B793AFB86947}"/>
    <dgm:cxn modelId="{44B5F4A1-4DAC-42DC-AD91-856003EDC3B6}" type="presOf" srcId="{D43F5905-42A5-4113-9552-43EED4A653B4}" destId="{8D23EB86-0FB9-45CE-9047-E1E9665904DE}" srcOrd="0" destOrd="1" presId="urn:microsoft.com/office/officeart/2005/8/layout/hList1"/>
    <dgm:cxn modelId="{504C95A4-8214-482A-856E-2A859CFE77A2}" srcId="{CE098B0B-476F-4A1E-9B64-7F30F9735715}" destId="{85A724C7-38E9-4BDB-9145-0F7D656ED2F3}" srcOrd="3" destOrd="0" parTransId="{000B941E-8D2A-46F2-AD57-7813B4EB892F}" sibTransId="{97E2623F-67C8-48AA-8D9E-72F9CDB57B4F}"/>
    <dgm:cxn modelId="{8A0714B2-4E71-4C79-8AE8-12EE6D91884C}" type="presOf" srcId="{DE665509-5689-450D-BEDE-9B1E5D01C6BE}" destId="{6924279C-E128-42A0-8F57-D142E1FE8C3E}" srcOrd="0" destOrd="0" presId="urn:microsoft.com/office/officeart/2005/8/layout/hList1"/>
    <dgm:cxn modelId="{DE15C8B3-9D62-4D2B-8A0A-5BBAD0174EB8}" srcId="{0DE79077-3C21-4E4E-A080-9DF96B83B2DB}" destId="{261CFCE0-BA51-4BAF-8CC1-3A10DB31D79F}" srcOrd="2" destOrd="0" parTransId="{753B2CC5-22EF-489F-AB91-51E725028CCC}" sibTransId="{90385B64-C62B-49E1-BFE9-6C974C227AA4}"/>
    <dgm:cxn modelId="{5DA580C3-6659-44D1-94A9-10763868FC62}" srcId="{9224EC0B-F3F6-4EED-9486-99557995D726}" destId="{9468C74C-6C6E-4E9A-AE4D-04081FE99EB6}" srcOrd="0" destOrd="0" parTransId="{3F050C98-319E-426B-93A8-C55B2314376A}" sibTransId="{F52DCC50-C428-415E-8B4C-841683B66761}"/>
    <dgm:cxn modelId="{778945D4-F2B5-4095-BD9E-8964664019A5}" type="presOf" srcId="{B9F8B11B-F626-4F50-9C10-327921A26912}" destId="{5B0A89EF-3FE6-4DB5-BDCF-4BE6232E394C}" srcOrd="0" destOrd="2" presId="urn:microsoft.com/office/officeart/2005/8/layout/hList1"/>
    <dgm:cxn modelId="{2B069FDF-554D-4D2E-A278-668E42F8A413}" srcId="{CE098B0B-476F-4A1E-9B64-7F30F9735715}" destId="{480347D0-DBA2-4286-BD4A-EE86CFDEC09B}" srcOrd="2" destOrd="0" parTransId="{D9E9A1E1-3F29-4155-BA7F-FA80E2FBD145}" sibTransId="{D14B17B8-F973-47F6-AA58-7ECCD076B9FB}"/>
    <dgm:cxn modelId="{87037863-A32D-4297-B662-D59728195F26}" type="presParOf" srcId="{24370C9E-7B57-48CA-AB8E-E132F045E6C0}" destId="{F44ABCE4-1456-4E4E-ACBC-692B4F9F939E}" srcOrd="0" destOrd="0" presId="urn:microsoft.com/office/officeart/2005/8/layout/hList1"/>
    <dgm:cxn modelId="{EBE489A5-9FFA-415C-8437-974EAA782ABB}" type="presParOf" srcId="{F44ABCE4-1456-4E4E-ACBC-692B4F9F939E}" destId="{CC68B8D9-15AF-45D1-AF1E-0791FA8062B0}" srcOrd="0" destOrd="0" presId="urn:microsoft.com/office/officeart/2005/8/layout/hList1"/>
    <dgm:cxn modelId="{CA3ED960-44F7-4537-B9C8-E6A934A56436}" type="presParOf" srcId="{F44ABCE4-1456-4E4E-ACBC-692B4F9F939E}" destId="{5B0A89EF-3FE6-4DB5-BDCF-4BE6232E394C}" srcOrd="1" destOrd="0" presId="urn:microsoft.com/office/officeart/2005/8/layout/hList1"/>
    <dgm:cxn modelId="{C8768AF2-FC4B-45F9-B64A-DBF5CA3C605E}" type="presParOf" srcId="{24370C9E-7B57-48CA-AB8E-E132F045E6C0}" destId="{C6DBCA57-9FFE-42E3-8505-9772E7CB99F0}" srcOrd="1" destOrd="0" presId="urn:microsoft.com/office/officeart/2005/8/layout/hList1"/>
    <dgm:cxn modelId="{4356EC23-1015-4CBE-896C-23B72CD22991}" type="presParOf" srcId="{24370C9E-7B57-48CA-AB8E-E132F045E6C0}" destId="{AC091004-EECF-4914-8F85-7527B10923FD}" srcOrd="2" destOrd="0" presId="urn:microsoft.com/office/officeart/2005/8/layout/hList1"/>
    <dgm:cxn modelId="{8CFDBDDE-488C-4462-933A-D0CDF10CC078}" type="presParOf" srcId="{AC091004-EECF-4914-8F85-7527B10923FD}" destId="{864F3313-304B-492D-9A8B-E21E1D6644A7}" srcOrd="0" destOrd="0" presId="urn:microsoft.com/office/officeart/2005/8/layout/hList1"/>
    <dgm:cxn modelId="{42946DCC-2678-4560-8F7E-70ED8D0C9EC3}" type="presParOf" srcId="{AC091004-EECF-4914-8F85-7527B10923FD}" destId="{6924279C-E128-42A0-8F57-D142E1FE8C3E}" srcOrd="1" destOrd="0" presId="urn:microsoft.com/office/officeart/2005/8/layout/hList1"/>
    <dgm:cxn modelId="{63151961-7856-42B5-86A5-4BA15838DE6F}" type="presParOf" srcId="{24370C9E-7B57-48CA-AB8E-E132F045E6C0}" destId="{5B22FC5A-3608-4A93-B08F-08E96559E11D}" srcOrd="3" destOrd="0" presId="urn:microsoft.com/office/officeart/2005/8/layout/hList1"/>
    <dgm:cxn modelId="{7EFCD8A4-881D-42F7-A53C-009C402DBC8E}" type="presParOf" srcId="{24370C9E-7B57-48CA-AB8E-E132F045E6C0}" destId="{E340811D-7E7A-4D76-9E84-3749993DD7F9}" srcOrd="4" destOrd="0" presId="urn:microsoft.com/office/officeart/2005/8/layout/hList1"/>
    <dgm:cxn modelId="{4BDC7DE1-CF34-4353-861E-9C42D623F6F4}" type="presParOf" srcId="{E340811D-7E7A-4D76-9E84-3749993DD7F9}" destId="{B3719C15-E137-431E-BB9B-5A321D0992E6}" srcOrd="0" destOrd="0" presId="urn:microsoft.com/office/officeart/2005/8/layout/hList1"/>
    <dgm:cxn modelId="{A7EC6192-4350-4F8B-A13E-BA93F2276696}" type="presParOf" srcId="{E340811D-7E7A-4D76-9E84-3749993DD7F9}" destId="{8D23EB86-0FB9-45CE-9047-E1E9665904DE}"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5969FA-BD78-4C42-823F-3796A526A321}"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fr-FR"/>
        </a:p>
      </dgm:t>
    </dgm:pt>
    <dgm:pt modelId="{A8ED93BB-C39F-44F0-B66A-705693D289D6}">
      <dgm:prSet phldrT="[Texte]"/>
      <dgm:spPr>
        <a:solidFill>
          <a:schemeClr val="accent5"/>
        </a:solidFill>
      </dgm:spPr>
      <dgm:t>
        <a:bodyPr/>
        <a:lstStyle/>
        <a:p>
          <a:r>
            <a:rPr lang="fr-FR" dirty="0"/>
            <a:t>Campus UBM</a:t>
          </a:r>
        </a:p>
      </dgm:t>
    </dgm:pt>
    <dgm:pt modelId="{FA8CF54C-F45E-484A-9EAE-8472239F5692}" type="parTrans" cxnId="{8A71368B-410A-4C4A-B5C4-16509449E6ED}">
      <dgm:prSet/>
      <dgm:spPr/>
      <dgm:t>
        <a:bodyPr/>
        <a:lstStyle/>
        <a:p>
          <a:endParaRPr lang="fr-FR"/>
        </a:p>
      </dgm:t>
    </dgm:pt>
    <dgm:pt modelId="{87E1870F-E47D-4BC6-A13A-BB1FBA97C702}" type="sibTrans" cxnId="{8A71368B-410A-4C4A-B5C4-16509449E6ED}">
      <dgm:prSet/>
      <dgm:spPr/>
      <dgm:t>
        <a:bodyPr/>
        <a:lstStyle/>
        <a:p>
          <a:endParaRPr lang="fr-FR"/>
        </a:p>
      </dgm:t>
    </dgm:pt>
    <dgm:pt modelId="{3E447191-D334-4BB3-B7D7-363D51CB15E2}">
      <dgm:prSet phldrT="[Texte]"/>
      <dgm:spPr>
        <a:solidFill>
          <a:schemeClr val="accent5"/>
        </a:solidFill>
      </dgm:spPr>
      <dgm:t>
        <a:bodyPr/>
        <a:lstStyle/>
        <a:p>
          <a:r>
            <a:rPr lang="fr-FR" dirty="0"/>
            <a:t>Floirac Scolaire</a:t>
          </a:r>
        </a:p>
      </dgm:t>
    </dgm:pt>
    <dgm:pt modelId="{F36DB8AE-6CEA-44CF-B4DA-24FAF06C030D}" type="parTrans" cxnId="{14B491B5-18DD-4294-9A30-9957F2925D79}">
      <dgm:prSet/>
      <dgm:spPr/>
      <dgm:t>
        <a:bodyPr/>
        <a:lstStyle/>
        <a:p>
          <a:endParaRPr lang="fr-FR"/>
        </a:p>
      </dgm:t>
    </dgm:pt>
    <dgm:pt modelId="{614449C2-9E92-481A-9C29-5E57386F3F14}" type="sibTrans" cxnId="{14B491B5-18DD-4294-9A30-9957F2925D79}">
      <dgm:prSet/>
      <dgm:spPr/>
      <dgm:t>
        <a:bodyPr/>
        <a:lstStyle/>
        <a:p>
          <a:endParaRPr lang="fr-FR"/>
        </a:p>
      </dgm:t>
    </dgm:pt>
    <dgm:pt modelId="{F73E1C73-7962-4281-8D2F-2C48D530DC80}">
      <dgm:prSet phldrT="[Texte]" custT="1"/>
      <dgm:spPr>
        <a:solidFill>
          <a:schemeClr val="accent5">
            <a:lumMod val="40000"/>
            <a:lumOff val="60000"/>
            <a:alpha val="90000"/>
          </a:schemeClr>
        </a:solidFill>
      </dgm:spPr>
      <dgm:t>
        <a:bodyPr/>
        <a:lstStyle/>
        <a:p>
          <a:r>
            <a:rPr lang="fr-FR" sz="1600" dirty="0"/>
            <a:t>77 personnes</a:t>
          </a:r>
        </a:p>
      </dgm:t>
    </dgm:pt>
    <dgm:pt modelId="{C908B99A-E852-466E-805A-4F60CC0C26D8}" type="parTrans" cxnId="{1237F8C8-7AC1-4F6D-BCC8-BDD1D020789F}">
      <dgm:prSet/>
      <dgm:spPr/>
      <dgm:t>
        <a:bodyPr/>
        <a:lstStyle/>
        <a:p>
          <a:endParaRPr lang="fr-FR"/>
        </a:p>
      </dgm:t>
    </dgm:pt>
    <dgm:pt modelId="{BE9F9EFF-9CB0-487B-9B9A-C080E822D6D6}" type="sibTrans" cxnId="{1237F8C8-7AC1-4F6D-BCC8-BDD1D020789F}">
      <dgm:prSet/>
      <dgm:spPr/>
      <dgm:t>
        <a:bodyPr/>
        <a:lstStyle/>
        <a:p>
          <a:endParaRPr lang="fr-FR"/>
        </a:p>
      </dgm:t>
    </dgm:pt>
    <dgm:pt modelId="{E720EF23-A966-444F-91D8-99E6E5315D5A}">
      <dgm:prSet phldrT="[Texte]" custT="1"/>
      <dgm:spPr>
        <a:solidFill>
          <a:schemeClr val="accent5">
            <a:lumMod val="40000"/>
            <a:lumOff val="60000"/>
            <a:alpha val="90000"/>
          </a:schemeClr>
        </a:solidFill>
      </dgm:spPr>
      <dgm:t>
        <a:bodyPr/>
        <a:lstStyle/>
        <a:p>
          <a:r>
            <a:rPr lang="fr-FR" sz="1600" dirty="0"/>
            <a:t>77 textes</a:t>
          </a:r>
        </a:p>
      </dgm:t>
    </dgm:pt>
    <dgm:pt modelId="{225B7519-14EC-4103-B4C6-D2AFAE258416}" type="parTrans" cxnId="{5158683E-B2EC-4F79-BFAB-C65369C2949C}">
      <dgm:prSet/>
      <dgm:spPr/>
      <dgm:t>
        <a:bodyPr/>
        <a:lstStyle/>
        <a:p>
          <a:endParaRPr lang="fr-FR"/>
        </a:p>
      </dgm:t>
    </dgm:pt>
    <dgm:pt modelId="{4F96FF1B-B6E1-40D4-A643-0F501C5F5F93}" type="sibTrans" cxnId="{5158683E-B2EC-4F79-BFAB-C65369C2949C}">
      <dgm:prSet/>
      <dgm:spPr/>
      <dgm:t>
        <a:bodyPr/>
        <a:lstStyle/>
        <a:p>
          <a:endParaRPr lang="fr-FR"/>
        </a:p>
      </dgm:t>
    </dgm:pt>
    <dgm:pt modelId="{973C4BAD-4D6F-4DFF-82AA-85D2A2486C46}">
      <dgm:prSet phldrT="[Texte]" custT="1"/>
      <dgm:spPr>
        <a:solidFill>
          <a:schemeClr val="accent5">
            <a:lumMod val="40000"/>
            <a:lumOff val="60000"/>
            <a:alpha val="90000"/>
          </a:schemeClr>
        </a:solidFill>
      </dgm:spPr>
      <dgm:t>
        <a:bodyPr/>
        <a:lstStyle/>
        <a:p>
          <a:r>
            <a:rPr lang="fr-FR" sz="1600" dirty="0"/>
            <a:t>Licence 2</a:t>
          </a:r>
        </a:p>
      </dgm:t>
    </dgm:pt>
    <dgm:pt modelId="{0FD9F7CE-F5B6-4049-8971-67359A2E0F0A}" type="parTrans" cxnId="{1AEEF8C9-B0E9-4AAC-8C36-01BEE8BB2BDA}">
      <dgm:prSet/>
      <dgm:spPr/>
      <dgm:t>
        <a:bodyPr/>
        <a:lstStyle/>
        <a:p>
          <a:endParaRPr lang="fr-FR"/>
        </a:p>
      </dgm:t>
    </dgm:pt>
    <dgm:pt modelId="{5468CD7E-A8FE-4B07-9897-8C4F18F20E8B}" type="sibTrans" cxnId="{1AEEF8C9-B0E9-4AAC-8C36-01BEE8BB2BDA}">
      <dgm:prSet/>
      <dgm:spPr/>
      <dgm:t>
        <a:bodyPr/>
        <a:lstStyle/>
        <a:p>
          <a:endParaRPr lang="fr-FR"/>
        </a:p>
      </dgm:t>
    </dgm:pt>
    <dgm:pt modelId="{0D81B9AE-4B29-4264-A1C8-2B2AD6039AF5}">
      <dgm:prSet phldrT="[Texte]" custT="1"/>
      <dgm:spPr>
        <a:solidFill>
          <a:schemeClr val="accent5">
            <a:lumMod val="40000"/>
            <a:lumOff val="60000"/>
            <a:alpha val="90000"/>
          </a:schemeClr>
        </a:solidFill>
      </dgm:spPr>
      <dgm:t>
        <a:bodyPr/>
        <a:lstStyle/>
        <a:p>
          <a:r>
            <a:rPr lang="fr-FR" sz="1600" dirty="0"/>
            <a:t>32 personnes</a:t>
          </a:r>
        </a:p>
      </dgm:t>
    </dgm:pt>
    <dgm:pt modelId="{F9C7811E-4C00-41ED-BC8E-DFFA369F9415}" type="parTrans" cxnId="{CDFB8017-65DE-4D4C-8AEC-9281D3A37C4F}">
      <dgm:prSet/>
      <dgm:spPr/>
      <dgm:t>
        <a:bodyPr/>
        <a:lstStyle/>
        <a:p>
          <a:endParaRPr lang="fr-FR"/>
        </a:p>
      </dgm:t>
    </dgm:pt>
    <dgm:pt modelId="{FB442F74-BCC2-4505-83A6-1257FB2648CC}" type="sibTrans" cxnId="{CDFB8017-65DE-4D4C-8AEC-9281D3A37C4F}">
      <dgm:prSet/>
      <dgm:spPr/>
      <dgm:t>
        <a:bodyPr/>
        <a:lstStyle/>
        <a:p>
          <a:endParaRPr lang="fr-FR"/>
        </a:p>
      </dgm:t>
    </dgm:pt>
    <dgm:pt modelId="{274BA2FC-3E75-4901-BAE9-8A787B896957}">
      <dgm:prSet phldrT="[Texte]" custT="1"/>
      <dgm:spPr>
        <a:solidFill>
          <a:schemeClr val="accent5">
            <a:lumMod val="40000"/>
            <a:lumOff val="60000"/>
            <a:alpha val="90000"/>
          </a:schemeClr>
        </a:solidFill>
      </dgm:spPr>
      <dgm:t>
        <a:bodyPr/>
        <a:lstStyle/>
        <a:p>
          <a:r>
            <a:rPr lang="fr-FR" sz="1600" dirty="0"/>
            <a:t>8 textes</a:t>
          </a:r>
        </a:p>
      </dgm:t>
    </dgm:pt>
    <dgm:pt modelId="{E0CDC07F-E24C-4147-9BFB-519DB378E606}" type="parTrans" cxnId="{E5A9BDE1-9BFE-45DE-A4BA-5539B32B6E0C}">
      <dgm:prSet/>
      <dgm:spPr/>
      <dgm:t>
        <a:bodyPr/>
        <a:lstStyle/>
        <a:p>
          <a:endParaRPr lang="fr-FR"/>
        </a:p>
      </dgm:t>
    </dgm:pt>
    <dgm:pt modelId="{DAC11979-4198-48F1-B78A-53A8750543F8}" type="sibTrans" cxnId="{E5A9BDE1-9BFE-45DE-A4BA-5539B32B6E0C}">
      <dgm:prSet/>
      <dgm:spPr/>
      <dgm:t>
        <a:bodyPr/>
        <a:lstStyle/>
        <a:p>
          <a:endParaRPr lang="fr-FR"/>
        </a:p>
      </dgm:t>
    </dgm:pt>
    <dgm:pt modelId="{3E95950A-0FEC-4098-91B7-2DEA6ADE9584}">
      <dgm:prSet phldrT="[Texte]" custT="1"/>
      <dgm:spPr>
        <a:solidFill>
          <a:schemeClr val="accent5">
            <a:lumMod val="40000"/>
            <a:lumOff val="60000"/>
            <a:alpha val="90000"/>
          </a:schemeClr>
        </a:solidFill>
      </dgm:spPr>
      <dgm:t>
        <a:bodyPr/>
        <a:lstStyle/>
        <a:p>
          <a:r>
            <a:rPr lang="fr-FR" sz="1600" dirty="0"/>
            <a:t>6</a:t>
          </a:r>
          <a:r>
            <a:rPr lang="fr-FR" sz="1600" baseline="30000" dirty="0"/>
            <a:t>ème</a:t>
          </a:r>
          <a:r>
            <a:rPr lang="fr-FR" sz="1600" dirty="0"/>
            <a:t> + ULIS</a:t>
          </a:r>
        </a:p>
      </dgm:t>
    </dgm:pt>
    <dgm:pt modelId="{DBDE14DC-2A53-4213-BEDB-97AF5AC1B806}" type="parTrans" cxnId="{71EC5A62-C311-49BD-9374-C8FD1397CC14}">
      <dgm:prSet/>
      <dgm:spPr/>
      <dgm:t>
        <a:bodyPr/>
        <a:lstStyle/>
        <a:p>
          <a:endParaRPr lang="fr-FR"/>
        </a:p>
      </dgm:t>
    </dgm:pt>
    <dgm:pt modelId="{3AD97A89-C6C9-4072-AF87-13065F5D33B2}" type="sibTrans" cxnId="{71EC5A62-C311-49BD-9374-C8FD1397CC14}">
      <dgm:prSet/>
      <dgm:spPr/>
      <dgm:t>
        <a:bodyPr/>
        <a:lstStyle/>
        <a:p>
          <a:endParaRPr lang="fr-FR"/>
        </a:p>
      </dgm:t>
    </dgm:pt>
    <dgm:pt modelId="{BD330F15-3730-4C75-B06B-525B0EDCAB32}">
      <dgm:prSet phldrT="[Texte]" custT="1"/>
      <dgm:spPr>
        <a:solidFill>
          <a:schemeClr val="accent5">
            <a:lumMod val="40000"/>
            <a:lumOff val="60000"/>
            <a:alpha val="90000"/>
          </a:schemeClr>
        </a:solidFill>
      </dgm:spPr>
      <dgm:t>
        <a:bodyPr/>
        <a:lstStyle/>
        <a:p>
          <a:r>
            <a:rPr lang="fr-FR" sz="1600" dirty="0"/>
            <a:t>Campus Montaigne</a:t>
          </a:r>
        </a:p>
      </dgm:t>
    </dgm:pt>
    <dgm:pt modelId="{64103A2A-7631-41ED-8AAF-3D114198E112}" type="parTrans" cxnId="{D0549DB9-8B5E-4884-88C5-64DEE325A1AA}">
      <dgm:prSet/>
      <dgm:spPr/>
      <dgm:t>
        <a:bodyPr/>
        <a:lstStyle/>
        <a:p>
          <a:endParaRPr lang="fr-FR"/>
        </a:p>
      </dgm:t>
    </dgm:pt>
    <dgm:pt modelId="{63DEEACF-766B-4490-88C0-A7FFCA02C8E8}" type="sibTrans" cxnId="{D0549DB9-8B5E-4884-88C5-64DEE325A1AA}">
      <dgm:prSet/>
      <dgm:spPr/>
      <dgm:t>
        <a:bodyPr/>
        <a:lstStyle/>
        <a:p>
          <a:endParaRPr lang="fr-FR"/>
        </a:p>
      </dgm:t>
    </dgm:pt>
    <dgm:pt modelId="{C50E4FDF-7713-4638-B1C6-209465349B76}">
      <dgm:prSet phldrT="[Texte]" custT="1"/>
      <dgm:spPr>
        <a:solidFill>
          <a:schemeClr val="accent5">
            <a:lumMod val="40000"/>
            <a:lumOff val="60000"/>
            <a:alpha val="90000"/>
          </a:schemeClr>
        </a:solidFill>
      </dgm:spPr>
      <dgm:t>
        <a:bodyPr/>
        <a:lstStyle/>
        <a:p>
          <a:r>
            <a:rPr lang="fr-FR" sz="1600" dirty="0"/>
            <a:t>Médiathèque Roland Barthes de Floirac</a:t>
          </a:r>
        </a:p>
      </dgm:t>
    </dgm:pt>
    <dgm:pt modelId="{D6BBBA3F-27B0-4E4E-A689-6CA6486E61CA}" type="parTrans" cxnId="{DABF2A51-A54C-41E1-B846-A2484C53EA10}">
      <dgm:prSet/>
      <dgm:spPr/>
      <dgm:t>
        <a:bodyPr/>
        <a:lstStyle/>
        <a:p>
          <a:endParaRPr lang="fr-FR"/>
        </a:p>
      </dgm:t>
    </dgm:pt>
    <dgm:pt modelId="{FB9C02CE-AC94-4D95-B869-19B379A4E5EA}" type="sibTrans" cxnId="{DABF2A51-A54C-41E1-B846-A2484C53EA10}">
      <dgm:prSet/>
      <dgm:spPr/>
      <dgm:t>
        <a:bodyPr/>
        <a:lstStyle/>
        <a:p>
          <a:endParaRPr lang="fr-FR"/>
        </a:p>
      </dgm:t>
    </dgm:pt>
    <dgm:pt modelId="{24370C9E-7B57-48CA-AB8E-E132F045E6C0}" type="pres">
      <dgm:prSet presAssocID="{EC5969FA-BD78-4C42-823F-3796A526A321}" presName="Name0" presStyleCnt="0">
        <dgm:presLayoutVars>
          <dgm:dir/>
          <dgm:animLvl val="lvl"/>
          <dgm:resizeHandles val="exact"/>
        </dgm:presLayoutVars>
      </dgm:prSet>
      <dgm:spPr/>
    </dgm:pt>
    <dgm:pt modelId="{109C549F-4714-4876-B02F-08516E0E2530}" type="pres">
      <dgm:prSet presAssocID="{A8ED93BB-C39F-44F0-B66A-705693D289D6}" presName="composite" presStyleCnt="0"/>
      <dgm:spPr/>
    </dgm:pt>
    <dgm:pt modelId="{D8FF0FAE-B33F-4E0B-96A7-F36BCB7A8A95}" type="pres">
      <dgm:prSet presAssocID="{A8ED93BB-C39F-44F0-B66A-705693D289D6}" presName="parTx" presStyleLbl="alignNode1" presStyleIdx="0" presStyleCnt="2" custLinFactNeighborX="-339" custLinFactNeighborY="-2100">
        <dgm:presLayoutVars>
          <dgm:chMax val="0"/>
          <dgm:chPref val="0"/>
          <dgm:bulletEnabled val="1"/>
        </dgm:presLayoutVars>
      </dgm:prSet>
      <dgm:spPr/>
    </dgm:pt>
    <dgm:pt modelId="{D6DC3ED5-4A63-48F5-8168-120E0F44A23C}" type="pres">
      <dgm:prSet presAssocID="{A8ED93BB-C39F-44F0-B66A-705693D289D6}" presName="desTx" presStyleLbl="alignAccFollowNode1" presStyleIdx="0" presStyleCnt="2">
        <dgm:presLayoutVars>
          <dgm:bulletEnabled val="1"/>
        </dgm:presLayoutVars>
      </dgm:prSet>
      <dgm:spPr/>
    </dgm:pt>
    <dgm:pt modelId="{F38E9A5C-F548-40EE-BDD0-4DD9200645F3}" type="pres">
      <dgm:prSet presAssocID="{87E1870F-E47D-4BC6-A13A-BB1FBA97C702}" presName="space" presStyleCnt="0"/>
      <dgm:spPr/>
    </dgm:pt>
    <dgm:pt modelId="{E0EB7DE2-89F8-467D-B1AD-B532D71AACB3}" type="pres">
      <dgm:prSet presAssocID="{3E447191-D334-4BB3-B7D7-363D51CB15E2}" presName="composite" presStyleCnt="0"/>
      <dgm:spPr/>
    </dgm:pt>
    <dgm:pt modelId="{31CDBA3D-C01B-498B-A8D0-B9B134F6EA28}" type="pres">
      <dgm:prSet presAssocID="{3E447191-D334-4BB3-B7D7-363D51CB15E2}" presName="parTx" presStyleLbl="alignNode1" presStyleIdx="1" presStyleCnt="2">
        <dgm:presLayoutVars>
          <dgm:chMax val="0"/>
          <dgm:chPref val="0"/>
          <dgm:bulletEnabled val="1"/>
        </dgm:presLayoutVars>
      </dgm:prSet>
      <dgm:spPr/>
    </dgm:pt>
    <dgm:pt modelId="{BBF76BA2-DFC2-42BF-B730-7CDBC4566A06}" type="pres">
      <dgm:prSet presAssocID="{3E447191-D334-4BB3-B7D7-363D51CB15E2}" presName="desTx" presStyleLbl="alignAccFollowNode1" presStyleIdx="1" presStyleCnt="2">
        <dgm:presLayoutVars>
          <dgm:bulletEnabled val="1"/>
        </dgm:presLayoutVars>
      </dgm:prSet>
      <dgm:spPr/>
    </dgm:pt>
  </dgm:ptLst>
  <dgm:cxnLst>
    <dgm:cxn modelId="{CDFB8017-65DE-4D4C-8AEC-9281D3A37C4F}" srcId="{3E447191-D334-4BB3-B7D7-363D51CB15E2}" destId="{0D81B9AE-4B29-4264-A1C8-2B2AD6039AF5}" srcOrd="0" destOrd="0" parTransId="{F9C7811E-4C00-41ED-BC8E-DFFA369F9415}" sibTransId="{FB442F74-BCC2-4505-83A6-1257FB2648CC}"/>
    <dgm:cxn modelId="{003A1D1E-FC2A-4145-93AE-68FEE502A515}" type="presOf" srcId="{973C4BAD-4D6F-4DFF-82AA-85D2A2486C46}" destId="{D6DC3ED5-4A63-48F5-8168-120E0F44A23C}" srcOrd="0" destOrd="2" presId="urn:microsoft.com/office/officeart/2005/8/layout/hList1"/>
    <dgm:cxn modelId="{8AD84935-1F04-4F38-8AAB-B4201B27B866}" type="presOf" srcId="{A8ED93BB-C39F-44F0-B66A-705693D289D6}" destId="{D8FF0FAE-B33F-4E0B-96A7-F36BCB7A8A95}" srcOrd="0" destOrd="0" presId="urn:microsoft.com/office/officeart/2005/8/layout/hList1"/>
    <dgm:cxn modelId="{5158683E-B2EC-4F79-BFAB-C65369C2949C}" srcId="{A8ED93BB-C39F-44F0-B66A-705693D289D6}" destId="{E720EF23-A966-444F-91D8-99E6E5315D5A}" srcOrd="1" destOrd="0" parTransId="{225B7519-14EC-4103-B4C6-D2AFAE258416}" sibTransId="{4F96FF1B-B6E1-40D4-A643-0F501C5F5F93}"/>
    <dgm:cxn modelId="{71EC5A62-C311-49BD-9374-C8FD1397CC14}" srcId="{3E447191-D334-4BB3-B7D7-363D51CB15E2}" destId="{3E95950A-0FEC-4098-91B7-2DEA6ADE9584}" srcOrd="2" destOrd="0" parTransId="{DBDE14DC-2A53-4213-BEDB-97AF5AC1B806}" sibTransId="{3AD97A89-C6C9-4072-AF87-13065F5D33B2}"/>
    <dgm:cxn modelId="{B3DE1063-E060-48A2-B34F-064DDED8A8B4}" type="presOf" srcId="{0D81B9AE-4B29-4264-A1C8-2B2AD6039AF5}" destId="{BBF76BA2-DFC2-42BF-B730-7CDBC4566A06}" srcOrd="0" destOrd="0" presId="urn:microsoft.com/office/officeart/2005/8/layout/hList1"/>
    <dgm:cxn modelId="{B5F7494B-A4C0-4942-98C0-08CF3F501264}" type="presOf" srcId="{E720EF23-A966-444F-91D8-99E6E5315D5A}" destId="{D6DC3ED5-4A63-48F5-8168-120E0F44A23C}" srcOrd="0" destOrd="1" presId="urn:microsoft.com/office/officeart/2005/8/layout/hList1"/>
    <dgm:cxn modelId="{DABF2A51-A54C-41E1-B846-A2484C53EA10}" srcId="{3E447191-D334-4BB3-B7D7-363D51CB15E2}" destId="{C50E4FDF-7713-4638-B1C6-209465349B76}" srcOrd="3" destOrd="0" parTransId="{D6BBBA3F-27B0-4E4E-A689-6CA6486E61CA}" sibTransId="{FB9C02CE-AC94-4D95-B869-19B379A4E5EA}"/>
    <dgm:cxn modelId="{C4072253-D9F6-4FBF-AB8A-FF93F389273B}" type="presOf" srcId="{C50E4FDF-7713-4638-B1C6-209465349B76}" destId="{BBF76BA2-DFC2-42BF-B730-7CDBC4566A06}" srcOrd="0" destOrd="3" presId="urn:microsoft.com/office/officeart/2005/8/layout/hList1"/>
    <dgm:cxn modelId="{5D1B247B-C1C3-47E9-85C5-591FC0FFE91B}" type="presOf" srcId="{3E95950A-0FEC-4098-91B7-2DEA6ADE9584}" destId="{BBF76BA2-DFC2-42BF-B730-7CDBC4566A06}" srcOrd="0" destOrd="2" presId="urn:microsoft.com/office/officeart/2005/8/layout/hList1"/>
    <dgm:cxn modelId="{1249A680-A8E4-4230-AAF3-849D87AEA327}" type="presOf" srcId="{BD330F15-3730-4C75-B06B-525B0EDCAB32}" destId="{D6DC3ED5-4A63-48F5-8168-120E0F44A23C}" srcOrd="0" destOrd="3" presId="urn:microsoft.com/office/officeart/2005/8/layout/hList1"/>
    <dgm:cxn modelId="{23BA6086-4600-4FA7-AC54-871A21BF53A5}" type="presOf" srcId="{F73E1C73-7962-4281-8D2F-2C48D530DC80}" destId="{D6DC3ED5-4A63-48F5-8168-120E0F44A23C}" srcOrd="0" destOrd="0" presId="urn:microsoft.com/office/officeart/2005/8/layout/hList1"/>
    <dgm:cxn modelId="{8A71368B-410A-4C4A-B5C4-16509449E6ED}" srcId="{EC5969FA-BD78-4C42-823F-3796A526A321}" destId="{A8ED93BB-C39F-44F0-B66A-705693D289D6}" srcOrd="0" destOrd="0" parTransId="{FA8CF54C-F45E-484A-9EAE-8472239F5692}" sibTransId="{87E1870F-E47D-4BC6-A13A-BB1FBA97C702}"/>
    <dgm:cxn modelId="{61C62B9A-48FC-47B0-BDA4-2B750C21F0DB}" type="presOf" srcId="{3E447191-D334-4BB3-B7D7-363D51CB15E2}" destId="{31CDBA3D-C01B-498B-A8D0-B9B134F6EA28}" srcOrd="0" destOrd="0" presId="urn:microsoft.com/office/officeart/2005/8/layout/hList1"/>
    <dgm:cxn modelId="{EBCC599D-C07E-4342-A423-CC03DCCB1889}" type="presOf" srcId="{EC5969FA-BD78-4C42-823F-3796A526A321}" destId="{24370C9E-7B57-48CA-AB8E-E132F045E6C0}" srcOrd="0" destOrd="0" presId="urn:microsoft.com/office/officeart/2005/8/layout/hList1"/>
    <dgm:cxn modelId="{14B491B5-18DD-4294-9A30-9957F2925D79}" srcId="{EC5969FA-BD78-4C42-823F-3796A526A321}" destId="{3E447191-D334-4BB3-B7D7-363D51CB15E2}" srcOrd="1" destOrd="0" parTransId="{F36DB8AE-6CEA-44CF-B4DA-24FAF06C030D}" sibTransId="{614449C2-9E92-481A-9C29-5E57386F3F14}"/>
    <dgm:cxn modelId="{D0549DB9-8B5E-4884-88C5-64DEE325A1AA}" srcId="{A8ED93BB-C39F-44F0-B66A-705693D289D6}" destId="{BD330F15-3730-4C75-B06B-525B0EDCAB32}" srcOrd="3" destOrd="0" parTransId="{64103A2A-7631-41ED-8AAF-3D114198E112}" sibTransId="{63DEEACF-766B-4490-88C0-A7FFCA02C8E8}"/>
    <dgm:cxn modelId="{1237F8C8-7AC1-4F6D-BCC8-BDD1D020789F}" srcId="{A8ED93BB-C39F-44F0-B66A-705693D289D6}" destId="{F73E1C73-7962-4281-8D2F-2C48D530DC80}" srcOrd="0" destOrd="0" parTransId="{C908B99A-E852-466E-805A-4F60CC0C26D8}" sibTransId="{BE9F9EFF-9CB0-487B-9B9A-C080E822D6D6}"/>
    <dgm:cxn modelId="{1AEEF8C9-B0E9-4AAC-8C36-01BEE8BB2BDA}" srcId="{A8ED93BB-C39F-44F0-B66A-705693D289D6}" destId="{973C4BAD-4D6F-4DFF-82AA-85D2A2486C46}" srcOrd="2" destOrd="0" parTransId="{0FD9F7CE-F5B6-4049-8971-67359A2E0F0A}" sibTransId="{5468CD7E-A8FE-4B07-9897-8C4F18F20E8B}"/>
    <dgm:cxn modelId="{D6E6ADD5-6701-4B2F-89FF-D4F6F74AA49B}" type="presOf" srcId="{274BA2FC-3E75-4901-BAE9-8A787B896957}" destId="{BBF76BA2-DFC2-42BF-B730-7CDBC4566A06}" srcOrd="0" destOrd="1" presId="urn:microsoft.com/office/officeart/2005/8/layout/hList1"/>
    <dgm:cxn modelId="{E5A9BDE1-9BFE-45DE-A4BA-5539B32B6E0C}" srcId="{3E447191-D334-4BB3-B7D7-363D51CB15E2}" destId="{274BA2FC-3E75-4901-BAE9-8A787B896957}" srcOrd="1" destOrd="0" parTransId="{E0CDC07F-E24C-4147-9BFB-519DB378E606}" sibTransId="{DAC11979-4198-48F1-B78A-53A8750543F8}"/>
    <dgm:cxn modelId="{5006EA02-177C-431C-BF4C-34D9B780B06E}" type="presParOf" srcId="{24370C9E-7B57-48CA-AB8E-E132F045E6C0}" destId="{109C549F-4714-4876-B02F-08516E0E2530}" srcOrd="0" destOrd="0" presId="urn:microsoft.com/office/officeart/2005/8/layout/hList1"/>
    <dgm:cxn modelId="{DD463DB7-2EF0-4CE4-8932-8FCC0BCB77EE}" type="presParOf" srcId="{109C549F-4714-4876-B02F-08516E0E2530}" destId="{D8FF0FAE-B33F-4E0B-96A7-F36BCB7A8A95}" srcOrd="0" destOrd="0" presId="urn:microsoft.com/office/officeart/2005/8/layout/hList1"/>
    <dgm:cxn modelId="{7814071C-E5EA-4F43-AFD4-DB0F82903CBE}" type="presParOf" srcId="{109C549F-4714-4876-B02F-08516E0E2530}" destId="{D6DC3ED5-4A63-48F5-8168-120E0F44A23C}" srcOrd="1" destOrd="0" presId="urn:microsoft.com/office/officeart/2005/8/layout/hList1"/>
    <dgm:cxn modelId="{549B3895-204E-4182-8E9A-8C6C205E029C}" type="presParOf" srcId="{24370C9E-7B57-48CA-AB8E-E132F045E6C0}" destId="{F38E9A5C-F548-40EE-BDD0-4DD9200645F3}" srcOrd="1" destOrd="0" presId="urn:microsoft.com/office/officeart/2005/8/layout/hList1"/>
    <dgm:cxn modelId="{DC3B8D42-6CBE-40D3-89FC-57B9BE3EE9CB}" type="presParOf" srcId="{24370C9E-7B57-48CA-AB8E-E132F045E6C0}" destId="{E0EB7DE2-89F8-467D-B1AD-B532D71AACB3}" srcOrd="2" destOrd="0" presId="urn:microsoft.com/office/officeart/2005/8/layout/hList1"/>
    <dgm:cxn modelId="{0296225A-647E-404D-9B2B-D51576E6D2E8}" type="presParOf" srcId="{E0EB7DE2-89F8-467D-B1AD-B532D71AACB3}" destId="{31CDBA3D-C01B-498B-A8D0-B9B134F6EA28}" srcOrd="0" destOrd="0" presId="urn:microsoft.com/office/officeart/2005/8/layout/hList1"/>
    <dgm:cxn modelId="{75B86C76-B1FA-4521-BED6-14185FD3CAE5}" type="presParOf" srcId="{E0EB7DE2-89F8-467D-B1AD-B532D71AACB3}" destId="{BBF76BA2-DFC2-42BF-B730-7CDBC4566A0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68B8D9-15AF-45D1-AF1E-0791FA8062B0}">
      <dsp:nvSpPr>
        <dsp:cNvPr id="0" name=""/>
        <dsp:cNvSpPr/>
      </dsp:nvSpPr>
      <dsp:spPr>
        <a:xfrm>
          <a:off x="3304" y="18437"/>
          <a:ext cx="3222214" cy="604800"/>
        </a:xfrm>
        <a:prstGeom prst="rect">
          <a:avLst/>
        </a:prstGeom>
        <a:solidFill>
          <a:schemeClr val="accent5"/>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fr-FR" sz="2100" kern="1200" dirty="0"/>
            <a:t>Arès</a:t>
          </a:r>
        </a:p>
      </dsp:txBody>
      <dsp:txXfrm>
        <a:off x="3304" y="18437"/>
        <a:ext cx="3222214" cy="604800"/>
      </dsp:txXfrm>
    </dsp:sp>
    <dsp:sp modelId="{5B0A89EF-3FE6-4DB5-BDCF-4BE6232E394C}">
      <dsp:nvSpPr>
        <dsp:cNvPr id="0" name=""/>
        <dsp:cNvSpPr/>
      </dsp:nvSpPr>
      <dsp:spPr>
        <a:xfrm>
          <a:off x="3304" y="623237"/>
          <a:ext cx="3222214" cy="1441125"/>
        </a:xfrm>
        <a:prstGeom prst="rect">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dirty="0"/>
            <a:t>4 personnes</a:t>
          </a:r>
        </a:p>
        <a:p>
          <a:pPr marL="171450" lvl="1" indent="-171450" algn="l" defTabSz="711200">
            <a:lnSpc>
              <a:spcPct val="90000"/>
            </a:lnSpc>
            <a:spcBef>
              <a:spcPct val="0"/>
            </a:spcBef>
            <a:spcAft>
              <a:spcPct val="15000"/>
            </a:spcAft>
            <a:buChar char="•"/>
          </a:pPr>
          <a:r>
            <a:rPr lang="fr-FR" sz="1600" kern="1200" dirty="0"/>
            <a:t>3 textes</a:t>
          </a:r>
        </a:p>
        <a:p>
          <a:pPr marL="171450" lvl="1" indent="-171450" algn="l" defTabSz="711200">
            <a:lnSpc>
              <a:spcPct val="90000"/>
            </a:lnSpc>
            <a:spcBef>
              <a:spcPct val="0"/>
            </a:spcBef>
            <a:spcAft>
              <a:spcPct val="15000"/>
            </a:spcAft>
            <a:buChar char="•"/>
          </a:pPr>
          <a:r>
            <a:rPr lang="fr-FR" sz="1600" kern="1200" dirty="0"/>
            <a:t>de 31 à 49 ans</a:t>
          </a:r>
        </a:p>
        <a:p>
          <a:pPr marL="171450" lvl="1" indent="-171450" algn="l" defTabSz="711200">
            <a:lnSpc>
              <a:spcPct val="90000"/>
            </a:lnSpc>
            <a:spcBef>
              <a:spcPct val="0"/>
            </a:spcBef>
            <a:spcAft>
              <a:spcPct val="15000"/>
            </a:spcAft>
            <a:buChar char="•"/>
          </a:pPr>
          <a:r>
            <a:rPr lang="fr-FR" sz="1600" kern="1200" dirty="0"/>
            <a:t>Salle d’exposition de la commune d’Arès</a:t>
          </a:r>
        </a:p>
      </dsp:txBody>
      <dsp:txXfrm>
        <a:off x="3304" y="623237"/>
        <a:ext cx="3222214" cy="1441125"/>
      </dsp:txXfrm>
    </dsp:sp>
    <dsp:sp modelId="{864F3313-304B-492D-9A8B-E21E1D6644A7}">
      <dsp:nvSpPr>
        <dsp:cNvPr id="0" name=""/>
        <dsp:cNvSpPr/>
      </dsp:nvSpPr>
      <dsp:spPr>
        <a:xfrm>
          <a:off x="3676628" y="18437"/>
          <a:ext cx="3222214" cy="604800"/>
        </a:xfrm>
        <a:prstGeom prst="rect">
          <a:avLst/>
        </a:prstGeom>
        <a:solidFill>
          <a:schemeClr val="accent5"/>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fr-FR" sz="2100" kern="1200" dirty="0"/>
            <a:t>Floirac</a:t>
          </a:r>
        </a:p>
      </dsp:txBody>
      <dsp:txXfrm>
        <a:off x="3676628" y="18437"/>
        <a:ext cx="3222214" cy="604800"/>
      </dsp:txXfrm>
    </dsp:sp>
    <dsp:sp modelId="{6924279C-E128-42A0-8F57-D142E1FE8C3E}">
      <dsp:nvSpPr>
        <dsp:cNvPr id="0" name=""/>
        <dsp:cNvSpPr/>
      </dsp:nvSpPr>
      <dsp:spPr>
        <a:xfrm>
          <a:off x="3676628" y="623237"/>
          <a:ext cx="3222214" cy="1441125"/>
        </a:xfrm>
        <a:prstGeom prst="rect">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dirty="0"/>
            <a:t>12 personnes</a:t>
          </a:r>
        </a:p>
        <a:p>
          <a:pPr marL="171450" lvl="1" indent="-171450" algn="l" defTabSz="711200">
            <a:lnSpc>
              <a:spcPct val="90000"/>
            </a:lnSpc>
            <a:spcBef>
              <a:spcPct val="0"/>
            </a:spcBef>
            <a:spcAft>
              <a:spcPct val="15000"/>
            </a:spcAft>
            <a:buChar char="•"/>
          </a:pPr>
          <a:r>
            <a:rPr lang="fr-FR" sz="1600" kern="1200" dirty="0"/>
            <a:t>12 textes</a:t>
          </a:r>
        </a:p>
        <a:p>
          <a:pPr marL="171450" lvl="1" indent="-171450" algn="l" defTabSz="711200">
            <a:lnSpc>
              <a:spcPct val="90000"/>
            </a:lnSpc>
            <a:spcBef>
              <a:spcPct val="0"/>
            </a:spcBef>
            <a:spcAft>
              <a:spcPct val="15000"/>
            </a:spcAft>
            <a:buChar char="•"/>
          </a:pPr>
          <a:r>
            <a:rPr lang="fr-FR" sz="1600" kern="1200" dirty="0"/>
            <a:t>de 11 à 74 ans</a:t>
          </a:r>
        </a:p>
        <a:p>
          <a:pPr marL="171450" lvl="1" indent="-171450" algn="l" defTabSz="711200">
            <a:lnSpc>
              <a:spcPct val="90000"/>
            </a:lnSpc>
            <a:spcBef>
              <a:spcPct val="0"/>
            </a:spcBef>
            <a:spcAft>
              <a:spcPct val="15000"/>
            </a:spcAft>
            <a:buChar char="•"/>
          </a:pPr>
          <a:r>
            <a:rPr lang="fr-FR" sz="1600" kern="1200" dirty="0"/>
            <a:t>Médiathèque M.270 de Floirac</a:t>
          </a:r>
        </a:p>
      </dsp:txBody>
      <dsp:txXfrm>
        <a:off x="3676628" y="623237"/>
        <a:ext cx="3222214" cy="1441125"/>
      </dsp:txXfrm>
    </dsp:sp>
    <dsp:sp modelId="{B3719C15-E137-431E-BB9B-5A321D0992E6}">
      <dsp:nvSpPr>
        <dsp:cNvPr id="0" name=""/>
        <dsp:cNvSpPr/>
      </dsp:nvSpPr>
      <dsp:spPr>
        <a:xfrm>
          <a:off x="7349953" y="18437"/>
          <a:ext cx="3222214" cy="604800"/>
        </a:xfrm>
        <a:prstGeom prst="rect">
          <a:avLst/>
        </a:prstGeom>
        <a:solidFill>
          <a:schemeClr val="accent5"/>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fr-FR" sz="2100" kern="1200" dirty="0"/>
            <a:t>Campus UB</a:t>
          </a:r>
        </a:p>
      </dsp:txBody>
      <dsp:txXfrm>
        <a:off x="7349953" y="18437"/>
        <a:ext cx="3222214" cy="604800"/>
      </dsp:txXfrm>
    </dsp:sp>
    <dsp:sp modelId="{8D23EB86-0FB9-45CE-9047-E1E9665904DE}">
      <dsp:nvSpPr>
        <dsp:cNvPr id="0" name=""/>
        <dsp:cNvSpPr/>
      </dsp:nvSpPr>
      <dsp:spPr>
        <a:xfrm>
          <a:off x="7349953" y="623237"/>
          <a:ext cx="3222214" cy="1441125"/>
        </a:xfrm>
        <a:prstGeom prst="rect">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dirty="0"/>
            <a:t>8 personnes</a:t>
          </a:r>
        </a:p>
        <a:p>
          <a:pPr marL="171450" lvl="1" indent="-171450" algn="l" defTabSz="711200">
            <a:lnSpc>
              <a:spcPct val="90000"/>
            </a:lnSpc>
            <a:spcBef>
              <a:spcPct val="0"/>
            </a:spcBef>
            <a:spcAft>
              <a:spcPct val="15000"/>
            </a:spcAft>
            <a:buChar char="•"/>
          </a:pPr>
          <a:r>
            <a:rPr lang="fr-FR" sz="1600" kern="1200" dirty="0"/>
            <a:t>8 textes</a:t>
          </a:r>
        </a:p>
        <a:p>
          <a:pPr marL="171450" lvl="1" indent="-171450" algn="l" defTabSz="711200">
            <a:lnSpc>
              <a:spcPct val="90000"/>
            </a:lnSpc>
            <a:spcBef>
              <a:spcPct val="0"/>
            </a:spcBef>
            <a:spcAft>
              <a:spcPct val="15000"/>
            </a:spcAft>
            <a:buChar char="•"/>
          </a:pPr>
          <a:r>
            <a:rPr lang="fr-FR" sz="1600" kern="1200" dirty="0"/>
            <a:t>de 23 à 53 ans</a:t>
          </a:r>
        </a:p>
        <a:p>
          <a:pPr marL="171450" lvl="1" indent="-171450" algn="l" defTabSz="711200">
            <a:lnSpc>
              <a:spcPct val="90000"/>
            </a:lnSpc>
            <a:spcBef>
              <a:spcPct val="0"/>
            </a:spcBef>
            <a:spcAft>
              <a:spcPct val="15000"/>
            </a:spcAft>
            <a:buChar char="•"/>
          </a:pPr>
          <a:r>
            <a:rPr lang="fr-FR" sz="1600" kern="1200" dirty="0"/>
            <a:t>Campus Victoire</a:t>
          </a:r>
        </a:p>
      </dsp:txBody>
      <dsp:txXfrm>
        <a:off x="7349953" y="623237"/>
        <a:ext cx="3222214" cy="14411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FF0FAE-B33F-4E0B-96A7-F36BCB7A8A95}">
      <dsp:nvSpPr>
        <dsp:cNvPr id="0" name=""/>
        <dsp:cNvSpPr/>
      </dsp:nvSpPr>
      <dsp:spPr>
        <a:xfrm>
          <a:off x="0" y="0"/>
          <a:ext cx="2975738" cy="374400"/>
        </a:xfrm>
        <a:prstGeom prst="rect">
          <a:avLst/>
        </a:prstGeom>
        <a:solidFill>
          <a:schemeClr val="accent5"/>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fr-FR" sz="1300" kern="1200" dirty="0"/>
            <a:t>Campus UBM</a:t>
          </a:r>
        </a:p>
      </dsp:txBody>
      <dsp:txXfrm>
        <a:off x="0" y="0"/>
        <a:ext cx="2975738" cy="374400"/>
      </dsp:txXfrm>
    </dsp:sp>
    <dsp:sp modelId="{D6DC3ED5-4A63-48F5-8168-120E0F44A23C}">
      <dsp:nvSpPr>
        <dsp:cNvPr id="0" name=""/>
        <dsp:cNvSpPr/>
      </dsp:nvSpPr>
      <dsp:spPr>
        <a:xfrm>
          <a:off x="31" y="378779"/>
          <a:ext cx="2975738" cy="1444127"/>
        </a:xfrm>
        <a:prstGeom prst="rect">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dirty="0"/>
            <a:t>77 personnes</a:t>
          </a:r>
        </a:p>
        <a:p>
          <a:pPr marL="171450" lvl="1" indent="-171450" algn="l" defTabSz="711200">
            <a:lnSpc>
              <a:spcPct val="90000"/>
            </a:lnSpc>
            <a:spcBef>
              <a:spcPct val="0"/>
            </a:spcBef>
            <a:spcAft>
              <a:spcPct val="15000"/>
            </a:spcAft>
            <a:buChar char="•"/>
          </a:pPr>
          <a:r>
            <a:rPr lang="fr-FR" sz="1600" kern="1200" dirty="0"/>
            <a:t>77 textes</a:t>
          </a:r>
        </a:p>
        <a:p>
          <a:pPr marL="171450" lvl="1" indent="-171450" algn="l" defTabSz="711200">
            <a:lnSpc>
              <a:spcPct val="90000"/>
            </a:lnSpc>
            <a:spcBef>
              <a:spcPct val="0"/>
            </a:spcBef>
            <a:spcAft>
              <a:spcPct val="15000"/>
            </a:spcAft>
            <a:buChar char="•"/>
          </a:pPr>
          <a:r>
            <a:rPr lang="fr-FR" sz="1600" kern="1200" dirty="0"/>
            <a:t>Licence 2</a:t>
          </a:r>
        </a:p>
        <a:p>
          <a:pPr marL="171450" lvl="1" indent="-171450" algn="l" defTabSz="711200">
            <a:lnSpc>
              <a:spcPct val="90000"/>
            </a:lnSpc>
            <a:spcBef>
              <a:spcPct val="0"/>
            </a:spcBef>
            <a:spcAft>
              <a:spcPct val="15000"/>
            </a:spcAft>
            <a:buChar char="•"/>
          </a:pPr>
          <a:r>
            <a:rPr lang="fr-FR" sz="1600" kern="1200" dirty="0"/>
            <a:t>Campus Montaigne</a:t>
          </a:r>
        </a:p>
      </dsp:txBody>
      <dsp:txXfrm>
        <a:off x="31" y="378779"/>
        <a:ext cx="2975738" cy="1444127"/>
      </dsp:txXfrm>
    </dsp:sp>
    <dsp:sp modelId="{31CDBA3D-C01B-498B-A8D0-B9B134F6EA28}">
      <dsp:nvSpPr>
        <dsp:cNvPr id="0" name=""/>
        <dsp:cNvSpPr/>
      </dsp:nvSpPr>
      <dsp:spPr>
        <a:xfrm>
          <a:off x="3392373" y="4379"/>
          <a:ext cx="2975738" cy="374400"/>
        </a:xfrm>
        <a:prstGeom prst="rect">
          <a:avLst/>
        </a:prstGeom>
        <a:solidFill>
          <a:schemeClr val="accent5"/>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fr-FR" sz="1300" kern="1200" dirty="0"/>
            <a:t>Floirac Scolaire</a:t>
          </a:r>
        </a:p>
      </dsp:txBody>
      <dsp:txXfrm>
        <a:off x="3392373" y="4379"/>
        <a:ext cx="2975738" cy="374400"/>
      </dsp:txXfrm>
    </dsp:sp>
    <dsp:sp modelId="{BBF76BA2-DFC2-42BF-B730-7CDBC4566A06}">
      <dsp:nvSpPr>
        <dsp:cNvPr id="0" name=""/>
        <dsp:cNvSpPr/>
      </dsp:nvSpPr>
      <dsp:spPr>
        <a:xfrm>
          <a:off x="3392373" y="378779"/>
          <a:ext cx="2975738" cy="1444127"/>
        </a:xfrm>
        <a:prstGeom prst="rect">
          <a:avLst/>
        </a:prstGeom>
        <a:solidFill>
          <a:schemeClr val="accent5">
            <a:lumMod val="40000"/>
            <a:lumOff val="60000"/>
            <a:alpha val="9000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fr-FR" sz="1600" kern="1200" dirty="0"/>
            <a:t>32 personnes</a:t>
          </a:r>
        </a:p>
        <a:p>
          <a:pPr marL="171450" lvl="1" indent="-171450" algn="l" defTabSz="711200">
            <a:lnSpc>
              <a:spcPct val="90000"/>
            </a:lnSpc>
            <a:spcBef>
              <a:spcPct val="0"/>
            </a:spcBef>
            <a:spcAft>
              <a:spcPct val="15000"/>
            </a:spcAft>
            <a:buChar char="•"/>
          </a:pPr>
          <a:r>
            <a:rPr lang="fr-FR" sz="1600" kern="1200" dirty="0"/>
            <a:t>8 textes</a:t>
          </a:r>
        </a:p>
        <a:p>
          <a:pPr marL="171450" lvl="1" indent="-171450" algn="l" defTabSz="711200">
            <a:lnSpc>
              <a:spcPct val="90000"/>
            </a:lnSpc>
            <a:spcBef>
              <a:spcPct val="0"/>
            </a:spcBef>
            <a:spcAft>
              <a:spcPct val="15000"/>
            </a:spcAft>
            <a:buChar char="•"/>
          </a:pPr>
          <a:r>
            <a:rPr lang="fr-FR" sz="1600" kern="1200" dirty="0"/>
            <a:t>6</a:t>
          </a:r>
          <a:r>
            <a:rPr lang="fr-FR" sz="1600" kern="1200" baseline="30000" dirty="0"/>
            <a:t>ème</a:t>
          </a:r>
          <a:r>
            <a:rPr lang="fr-FR" sz="1600" kern="1200" dirty="0"/>
            <a:t> + ULIS</a:t>
          </a:r>
        </a:p>
        <a:p>
          <a:pPr marL="171450" lvl="1" indent="-171450" algn="l" defTabSz="711200">
            <a:lnSpc>
              <a:spcPct val="90000"/>
            </a:lnSpc>
            <a:spcBef>
              <a:spcPct val="0"/>
            </a:spcBef>
            <a:spcAft>
              <a:spcPct val="15000"/>
            </a:spcAft>
            <a:buChar char="•"/>
          </a:pPr>
          <a:r>
            <a:rPr lang="fr-FR" sz="1600" kern="1200" dirty="0"/>
            <a:t>Médiathèque Roland Barthes de Floirac</a:t>
          </a:r>
        </a:p>
      </dsp:txBody>
      <dsp:txXfrm>
        <a:off x="3392373" y="378779"/>
        <a:ext cx="2975738" cy="1444127"/>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7DFB6-5B70-4AE2-AC41-EED3E2A9542B}" type="datetimeFigureOut">
              <a:rPr lang="fr-FR" smtClean="0"/>
              <a:t>10/07/2024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6B596-6FD8-4165-ABCA-4EE7356FF598}" type="slidenum">
              <a:rPr lang="fr-FR" smtClean="0"/>
              <a:t>‹N°›</a:t>
            </a:fld>
            <a:endParaRPr lang="fr-FR"/>
          </a:p>
        </p:txBody>
      </p:sp>
      <p:pic>
        <p:nvPicPr>
          <p:cNvPr id="8" name="Image 7">
            <a:extLst>
              <a:ext uri="{FF2B5EF4-FFF2-40B4-BE49-F238E27FC236}">
                <a16:creationId xmlns:a16="http://schemas.microsoft.com/office/drawing/2014/main" id="{7EE64233-5116-4331-B28A-4CBD5B7DB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5244" y="1143000"/>
            <a:ext cx="836956" cy="493721"/>
          </a:xfrm>
          <a:prstGeom prst="rect">
            <a:avLst/>
          </a:prstGeom>
        </p:spPr>
      </p:pic>
    </p:spTree>
    <p:extLst>
      <p:ext uri="{BB962C8B-B14F-4D97-AF65-F5344CB8AC3E}">
        <p14:creationId xmlns:p14="http://schemas.microsoft.com/office/powerpoint/2010/main" val="3229842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fr-FR"/>
              <a:t>Modifiez le style du titre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4794751E-7685-4772-921E-CD6E9DDA344C}" type="datetimeFigureOut">
              <a:rPr lang="fr-FR" smtClean="0"/>
              <a:t>10/07/2024</a:t>
            </a:fld>
            <a:endParaRPr lang="fr-FR"/>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fr-FR"/>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A8D47FE0-3870-43BB-908D-F40457F2DC5C}" type="slidenum">
              <a:rPr lang="fr-FR" smtClean="0"/>
              <a:t>‹N°›</a:t>
            </a:fld>
            <a:endParaRPr lang="fr-FR"/>
          </a:p>
        </p:txBody>
      </p:sp>
    </p:spTree>
    <p:extLst>
      <p:ext uri="{BB962C8B-B14F-4D97-AF65-F5344CB8AC3E}">
        <p14:creationId xmlns:p14="http://schemas.microsoft.com/office/powerpoint/2010/main" val="3082161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794751E-7685-4772-921E-CD6E9DDA344C}" type="datetimeFigureOut">
              <a:rPr lang="fr-FR" smtClean="0"/>
              <a:t>10/07/2024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D47FE0-3870-43BB-908D-F40457F2DC5C}" type="slidenum">
              <a:rPr lang="fr-FR" smtClean="0"/>
              <a:t>‹N°›</a:t>
            </a:fld>
            <a:endParaRPr lang="fr-FR"/>
          </a:p>
        </p:txBody>
      </p:sp>
      <p:pic>
        <p:nvPicPr>
          <p:cNvPr id="7" name="Image 6">
            <a:extLst>
              <a:ext uri="{FF2B5EF4-FFF2-40B4-BE49-F238E27FC236}">
                <a16:creationId xmlns:a16="http://schemas.microsoft.com/office/drawing/2014/main" id="{1BAFB109-9C1C-4B63-867F-52BF077D50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2972821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794751E-7685-4772-921E-CD6E9DDA344C}" type="datetimeFigureOut">
              <a:rPr lang="fr-FR" smtClean="0"/>
              <a:t>10/07/2024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D47FE0-3870-43BB-908D-F40457F2DC5C}" type="slidenum">
              <a:rPr lang="fr-FR" smtClean="0"/>
              <a:t>‹N°›</a:t>
            </a:fld>
            <a:endParaRPr lang="fr-FR"/>
          </a:p>
        </p:txBody>
      </p:sp>
    </p:spTree>
    <p:extLst>
      <p:ext uri="{BB962C8B-B14F-4D97-AF65-F5344CB8AC3E}">
        <p14:creationId xmlns:p14="http://schemas.microsoft.com/office/powerpoint/2010/main" val="1680339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794751E-7685-4772-921E-CD6E9DDA344C}" type="datetimeFigureOut">
              <a:rPr lang="fr-FR" smtClean="0"/>
              <a:t>10/07/2024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D47FE0-3870-43BB-908D-F40457F2DC5C}" type="slidenum">
              <a:rPr lang="fr-FR" smtClean="0"/>
              <a:t>‹N°›</a:t>
            </a:fld>
            <a:endParaRPr lang="fr-FR"/>
          </a:p>
        </p:txBody>
      </p:sp>
      <p:pic>
        <p:nvPicPr>
          <p:cNvPr id="7" name="Image 6">
            <a:extLst>
              <a:ext uri="{FF2B5EF4-FFF2-40B4-BE49-F238E27FC236}">
                <a16:creationId xmlns:a16="http://schemas.microsoft.com/office/drawing/2014/main" id="{F975CE41-F8F0-4748-907B-105F6EF48FF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22201113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Modifier les styles du texte du masque</a:t>
            </a:r>
          </a:p>
        </p:txBody>
      </p:sp>
      <p:sp>
        <p:nvSpPr>
          <p:cNvPr id="4" name="Date Placeholder 3"/>
          <p:cNvSpPr>
            <a:spLocks noGrp="1"/>
          </p:cNvSpPr>
          <p:nvPr>
            <p:ph type="dt" sz="half" idx="10"/>
          </p:nvPr>
        </p:nvSpPr>
        <p:spPr/>
        <p:txBody>
          <a:bodyPr/>
          <a:lstStyle/>
          <a:p>
            <a:fld id="{4794751E-7685-4772-921E-CD6E9DDA344C}" type="datetimeFigureOut">
              <a:rPr lang="fr-FR" smtClean="0"/>
              <a:t>10/07/2024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A8D47FE0-3870-43BB-908D-F40457F2DC5C}" type="slidenum">
              <a:rPr lang="fr-FR" smtClean="0"/>
              <a:t>‹N°›</a:t>
            </a:fld>
            <a:endParaRPr lang="fr-FR"/>
          </a:p>
        </p:txBody>
      </p:sp>
      <p:pic>
        <p:nvPicPr>
          <p:cNvPr id="7" name="Image 6">
            <a:extLst>
              <a:ext uri="{FF2B5EF4-FFF2-40B4-BE49-F238E27FC236}">
                <a16:creationId xmlns:a16="http://schemas.microsoft.com/office/drawing/2014/main" id="{7AD565FE-EF3D-4F6B-B5C4-4FA49FBEB6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39014515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794751E-7685-4772-921E-CD6E9DDA344C}" type="datetimeFigureOut">
              <a:rPr lang="fr-FR" smtClean="0"/>
              <a:t>10/07/2024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A8D47FE0-3870-43BB-908D-F40457F2DC5C}" type="slidenum">
              <a:rPr lang="fr-FR" smtClean="0"/>
              <a:t>‹N°›</a:t>
            </a:fld>
            <a:endParaRPr lang="fr-FR"/>
          </a:p>
        </p:txBody>
      </p:sp>
      <p:pic>
        <p:nvPicPr>
          <p:cNvPr id="8" name="Image 7">
            <a:extLst>
              <a:ext uri="{FF2B5EF4-FFF2-40B4-BE49-F238E27FC236}">
                <a16:creationId xmlns:a16="http://schemas.microsoft.com/office/drawing/2014/main" id="{F990E6DC-D1FB-4C19-9569-6E606AB32A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11730569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a:t>Modifiez le style du titre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794751E-7685-4772-921E-CD6E9DDA344C}" type="datetimeFigureOut">
              <a:rPr lang="fr-FR" smtClean="0"/>
              <a:t>10/07/2024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A8D47FE0-3870-43BB-908D-F40457F2DC5C}" type="slidenum">
              <a:rPr lang="fr-FR" smtClean="0"/>
              <a:t>‹N°›</a:t>
            </a:fld>
            <a:endParaRPr lang="fr-FR"/>
          </a:p>
        </p:txBody>
      </p:sp>
      <p:pic>
        <p:nvPicPr>
          <p:cNvPr id="11" name="Image 10">
            <a:extLst>
              <a:ext uri="{FF2B5EF4-FFF2-40B4-BE49-F238E27FC236}">
                <a16:creationId xmlns:a16="http://schemas.microsoft.com/office/drawing/2014/main" id="{B72A4274-290D-493F-AA7E-725BF43385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2499273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794751E-7685-4772-921E-CD6E9DDA344C}" type="datetimeFigureOut">
              <a:rPr lang="fr-FR" smtClean="0"/>
              <a:t>10/07/2024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A8D47FE0-3870-43BB-908D-F40457F2DC5C}" type="slidenum">
              <a:rPr lang="fr-FR" smtClean="0"/>
              <a:t>‹N°›</a:t>
            </a:fld>
            <a:endParaRPr lang="fr-FR"/>
          </a:p>
        </p:txBody>
      </p:sp>
      <p:pic>
        <p:nvPicPr>
          <p:cNvPr id="7" name="Image 6">
            <a:extLst>
              <a:ext uri="{FF2B5EF4-FFF2-40B4-BE49-F238E27FC236}">
                <a16:creationId xmlns:a16="http://schemas.microsoft.com/office/drawing/2014/main" id="{EB2F0ECE-8849-4FAA-8D7F-CE8C1E52D5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2455029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94751E-7685-4772-921E-CD6E9DDA344C}" type="datetimeFigureOut">
              <a:rPr lang="fr-FR" smtClean="0"/>
              <a:t>10/07/2024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A8D47FE0-3870-43BB-908D-F40457F2DC5C}" type="slidenum">
              <a:rPr lang="fr-FR" smtClean="0"/>
              <a:t>‹N°›</a:t>
            </a:fld>
            <a:endParaRPr lang="fr-FR"/>
          </a:p>
        </p:txBody>
      </p:sp>
      <p:pic>
        <p:nvPicPr>
          <p:cNvPr id="5" name="Image 4">
            <a:extLst>
              <a:ext uri="{FF2B5EF4-FFF2-40B4-BE49-F238E27FC236}">
                <a16:creationId xmlns:a16="http://schemas.microsoft.com/office/drawing/2014/main" id="{2A7F0148-B565-4667-B3D1-94836C15A9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2007562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fr-FR"/>
              <a:t>Modifier les styles du texte du masque</a:t>
            </a:r>
          </a:p>
        </p:txBody>
      </p:sp>
      <p:sp>
        <p:nvSpPr>
          <p:cNvPr id="5" name="Date Placeholder 4"/>
          <p:cNvSpPr>
            <a:spLocks noGrp="1"/>
          </p:cNvSpPr>
          <p:nvPr>
            <p:ph type="dt" sz="half" idx="10"/>
          </p:nvPr>
        </p:nvSpPr>
        <p:spPr/>
        <p:txBody>
          <a:bodyPr/>
          <a:lstStyle/>
          <a:p>
            <a:fld id="{4794751E-7685-4772-921E-CD6E9DDA344C}" type="datetimeFigureOut">
              <a:rPr lang="fr-FR" smtClean="0"/>
              <a:t>10/07/2024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A8D47FE0-3870-43BB-908D-F40457F2DC5C}" type="slidenum">
              <a:rPr lang="fr-FR" smtClean="0"/>
              <a:t>‹N°›</a:t>
            </a:fld>
            <a:endParaRPr lang="fr-FR"/>
          </a:p>
        </p:txBody>
      </p:sp>
      <p:pic>
        <p:nvPicPr>
          <p:cNvPr id="10" name="Image 9">
            <a:extLst>
              <a:ext uri="{FF2B5EF4-FFF2-40B4-BE49-F238E27FC236}">
                <a16:creationId xmlns:a16="http://schemas.microsoft.com/office/drawing/2014/main" id="{AEBED78F-89F9-40E0-94E2-51CC9A6BB5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151" y="6247816"/>
            <a:ext cx="945685" cy="557861"/>
          </a:xfrm>
          <a:prstGeom prst="rect">
            <a:avLst/>
          </a:prstGeom>
        </p:spPr>
      </p:pic>
    </p:spTree>
    <p:extLst>
      <p:ext uri="{BB962C8B-B14F-4D97-AF65-F5344CB8AC3E}">
        <p14:creationId xmlns:p14="http://schemas.microsoft.com/office/powerpoint/2010/main" val="959030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Modifier les styles du texte du masque</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4794751E-7685-4772-921E-CD6E9DDA344C}" type="datetimeFigureOut">
              <a:rPr lang="fr-FR" smtClean="0"/>
              <a:t>10/07/2024</a:t>
            </a:fld>
            <a:endParaRPr lang="fr-FR"/>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fr-FR"/>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A8D47FE0-3870-43BB-908D-F40457F2DC5C}" type="slidenum">
              <a:rPr lang="fr-FR" smtClean="0"/>
              <a:t>‹N°›</a:t>
            </a:fld>
            <a:endParaRPr lang="fr-FR"/>
          </a:p>
        </p:txBody>
      </p:sp>
      <p:pic>
        <p:nvPicPr>
          <p:cNvPr id="8" name="Image 7">
            <a:extLst>
              <a:ext uri="{FF2B5EF4-FFF2-40B4-BE49-F238E27FC236}">
                <a16:creationId xmlns:a16="http://schemas.microsoft.com/office/drawing/2014/main" id="{CD058BF9-4385-40A6-A3A8-C489CCBEF3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7323" y="61230"/>
            <a:ext cx="945685" cy="557861"/>
          </a:xfrm>
          <a:prstGeom prst="rect">
            <a:avLst/>
          </a:prstGeom>
        </p:spPr>
      </p:pic>
    </p:spTree>
    <p:extLst>
      <p:ext uri="{BB962C8B-B14F-4D97-AF65-F5344CB8AC3E}">
        <p14:creationId xmlns:p14="http://schemas.microsoft.com/office/powerpoint/2010/main" val="103767563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4794751E-7685-4772-921E-CD6E9DDA344C}" type="datetimeFigureOut">
              <a:rPr lang="fr-FR" smtClean="0"/>
              <a:t>10/07/2024</a:t>
            </a:fld>
            <a:endParaRPr lang="fr-FR"/>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fr-FR"/>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A8D47FE0-3870-43BB-908D-F40457F2DC5C}" type="slidenum">
              <a:rPr lang="fr-FR" smtClean="0"/>
              <a:t>‹N°›</a:t>
            </a:fld>
            <a:endParaRPr lang="fr-FR"/>
          </a:p>
        </p:txBody>
      </p:sp>
    </p:spTree>
    <p:extLst>
      <p:ext uri="{BB962C8B-B14F-4D97-AF65-F5344CB8AC3E}">
        <p14:creationId xmlns:p14="http://schemas.microsoft.com/office/powerpoint/2010/main" val="130080453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jpeg"/><Relationship Id="rId5" Type="http://schemas.microsoft.com/office/2007/relationships/hdphoto" Target="../media/hdphoto2.wdp"/><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3.pn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6.xml"/><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hyperlink" Target="mailto:mathilde.garnier@u-bordeaux.fr" TargetMode="External"/><Relationship Id="rId2" Type="http://schemas.openxmlformats.org/officeDocument/2006/relationships/hyperlink" Target="mailto:Raphaelle.bats@u-bordeaux.fr" TargetMode="Externa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4.xml"/><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8.xml"/><Relationship Id="rId5" Type="http://schemas.openxmlformats.org/officeDocument/2006/relationships/image" Target="../media/image6.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slide" Target="slide1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6B56B2-3AE1-4238-9D8E-6579D97779A3}"/>
              </a:ext>
            </a:extLst>
          </p:cNvPr>
          <p:cNvSpPr>
            <a:spLocks noGrp="1"/>
          </p:cNvSpPr>
          <p:nvPr>
            <p:ph type="ctrTitle"/>
          </p:nvPr>
        </p:nvSpPr>
        <p:spPr/>
        <p:txBody>
          <a:bodyPr/>
          <a:lstStyle/>
          <a:p>
            <a:r>
              <a:rPr lang="fr-FR" dirty="0"/>
              <a:t>"Slame mes données" </a:t>
            </a:r>
            <a:r>
              <a:rPr lang="fr-FR" sz="6600" dirty="0"/>
              <a:t>: dialogues actifs entre récits scientifiques et récits citoyens. </a:t>
            </a:r>
          </a:p>
        </p:txBody>
      </p:sp>
      <p:sp>
        <p:nvSpPr>
          <p:cNvPr id="3" name="Sous-titre 2">
            <a:extLst>
              <a:ext uri="{FF2B5EF4-FFF2-40B4-BE49-F238E27FC236}">
                <a16:creationId xmlns:a16="http://schemas.microsoft.com/office/drawing/2014/main" id="{39CB33AA-DFCF-40BB-B712-97998798DAEB}"/>
              </a:ext>
            </a:extLst>
          </p:cNvPr>
          <p:cNvSpPr>
            <a:spLocks noGrp="1"/>
          </p:cNvSpPr>
          <p:nvPr>
            <p:ph type="subTitle" idx="1"/>
          </p:nvPr>
        </p:nvSpPr>
        <p:spPr/>
        <p:txBody>
          <a:bodyPr>
            <a:normAutofit/>
          </a:bodyPr>
          <a:lstStyle/>
          <a:p>
            <a:r>
              <a:rPr lang="fr-FR" dirty="0"/>
              <a:t>Raphaëlle Bats, Mathilde Garnier</a:t>
            </a:r>
          </a:p>
          <a:p>
            <a:r>
              <a:rPr lang="fr-FR" sz="2000" dirty="0"/>
              <a:t>Université de Bordeaux</a:t>
            </a:r>
          </a:p>
          <a:p>
            <a:r>
              <a:rPr lang="fr-FR" sz="2000" dirty="0"/>
              <a:t>Centre Emile Durkheim / Mica</a:t>
            </a:r>
          </a:p>
          <a:p>
            <a:endParaRPr lang="fr-FR" dirty="0"/>
          </a:p>
        </p:txBody>
      </p:sp>
      <p:grpSp>
        <p:nvGrpSpPr>
          <p:cNvPr id="8" name="Groupe 7">
            <a:extLst>
              <a:ext uri="{FF2B5EF4-FFF2-40B4-BE49-F238E27FC236}">
                <a16:creationId xmlns:a16="http://schemas.microsoft.com/office/drawing/2014/main" id="{0FF9202F-7C82-4430-A9C4-8507BD3A2561}"/>
              </a:ext>
            </a:extLst>
          </p:cNvPr>
          <p:cNvGrpSpPr/>
          <p:nvPr/>
        </p:nvGrpSpPr>
        <p:grpSpPr>
          <a:xfrm>
            <a:off x="9895713" y="4572924"/>
            <a:ext cx="2160000" cy="2160000"/>
            <a:chOff x="9673412" y="135395"/>
            <a:chExt cx="2160000" cy="2160000"/>
          </a:xfrm>
        </p:grpSpPr>
        <p:sp>
          <p:nvSpPr>
            <p:cNvPr id="7" name="Ellipse 6">
              <a:extLst>
                <a:ext uri="{FF2B5EF4-FFF2-40B4-BE49-F238E27FC236}">
                  <a16:creationId xmlns:a16="http://schemas.microsoft.com/office/drawing/2014/main" id="{87F21105-FB2E-4004-AFA2-689A4B9062E6}"/>
                </a:ext>
              </a:extLst>
            </p:cNvPr>
            <p:cNvSpPr/>
            <p:nvPr/>
          </p:nvSpPr>
          <p:spPr>
            <a:xfrm>
              <a:off x="9673412" y="135395"/>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Image 5">
              <a:extLst>
                <a:ext uri="{FF2B5EF4-FFF2-40B4-BE49-F238E27FC236}">
                  <a16:creationId xmlns:a16="http://schemas.microsoft.com/office/drawing/2014/main" id="{EA4EA7BE-9CF3-4E8F-9067-DCFDAC5324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8073" y="480056"/>
              <a:ext cx="1470677" cy="1470677"/>
            </a:xfrm>
            <a:prstGeom prst="rect">
              <a:avLst/>
            </a:prstGeom>
          </p:spPr>
        </p:pic>
      </p:grpSp>
      <p:sp>
        <p:nvSpPr>
          <p:cNvPr id="5" name="ZoneTexte 4">
            <a:extLst>
              <a:ext uri="{FF2B5EF4-FFF2-40B4-BE49-F238E27FC236}">
                <a16:creationId xmlns:a16="http://schemas.microsoft.com/office/drawing/2014/main" id="{72C6333F-D41E-900A-8D68-E4C850820E89}"/>
              </a:ext>
            </a:extLst>
          </p:cNvPr>
          <p:cNvSpPr txBox="1"/>
          <p:nvPr/>
        </p:nvSpPr>
        <p:spPr>
          <a:xfrm>
            <a:off x="136287" y="6388262"/>
            <a:ext cx="6094638" cy="369332"/>
          </a:xfrm>
          <a:prstGeom prst="rect">
            <a:avLst/>
          </a:prstGeom>
          <a:noFill/>
        </p:spPr>
        <p:txBody>
          <a:bodyPr wrap="square">
            <a:spAutoFit/>
          </a:bodyPr>
          <a:lstStyle/>
          <a:p>
            <a:r>
              <a:rPr lang="fr-FR" dirty="0"/>
              <a:t>Juillet 2024</a:t>
            </a:r>
          </a:p>
        </p:txBody>
      </p:sp>
      <p:pic>
        <p:nvPicPr>
          <p:cNvPr id="4" name="Image 3">
            <a:extLst>
              <a:ext uri="{FF2B5EF4-FFF2-40B4-BE49-F238E27FC236}">
                <a16:creationId xmlns:a16="http://schemas.microsoft.com/office/drawing/2014/main" id="{1FB601CD-8AF1-494D-3DB8-D0995FECC6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0815" y="142867"/>
            <a:ext cx="1449977" cy="805543"/>
          </a:xfrm>
          <a:prstGeom prst="rect">
            <a:avLst/>
          </a:prstGeom>
        </p:spPr>
      </p:pic>
    </p:spTree>
    <p:extLst>
      <p:ext uri="{BB962C8B-B14F-4D97-AF65-F5344CB8AC3E}">
        <p14:creationId xmlns:p14="http://schemas.microsoft.com/office/powerpoint/2010/main" val="1742760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8E190-EDB3-433B-8DC1-08EE0309B6A8}"/>
              </a:ext>
            </a:extLst>
          </p:cNvPr>
          <p:cNvSpPr>
            <a:spLocks noGrp="1"/>
          </p:cNvSpPr>
          <p:nvPr>
            <p:ph type="title"/>
          </p:nvPr>
        </p:nvSpPr>
        <p:spPr>
          <a:xfrm>
            <a:off x="3094264" y="471622"/>
            <a:ext cx="8691337" cy="1658198"/>
          </a:xfrm>
        </p:spPr>
        <p:txBody>
          <a:bodyPr>
            <a:noAutofit/>
          </a:bodyPr>
          <a:lstStyle/>
          <a:p>
            <a:r>
              <a:rPr lang="fr-FR" sz="3600" dirty="0">
                <a:solidFill>
                  <a:schemeClr val="accent4"/>
                </a:solidFill>
              </a:rPr>
              <a:t>Le choix du slam </a:t>
            </a:r>
          </a:p>
        </p:txBody>
      </p:sp>
      <p:pic>
        <p:nvPicPr>
          <p:cNvPr id="5" name="Image 4">
            <a:extLst>
              <a:ext uri="{FF2B5EF4-FFF2-40B4-BE49-F238E27FC236}">
                <a16:creationId xmlns:a16="http://schemas.microsoft.com/office/drawing/2014/main" id="{544CA300-8B35-4B16-8BB6-182127AA1D15}"/>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13931"/>
          <a:stretch/>
        </p:blipFill>
        <p:spPr>
          <a:xfrm>
            <a:off x="-1" y="0"/>
            <a:ext cx="2539094" cy="6858000"/>
          </a:xfrm>
          <a:prstGeom prst="rect">
            <a:avLst/>
          </a:prstGeom>
        </p:spPr>
      </p:pic>
      <p:sp>
        <p:nvSpPr>
          <p:cNvPr id="4" name="ZoneTexte 3">
            <a:extLst>
              <a:ext uri="{FF2B5EF4-FFF2-40B4-BE49-F238E27FC236}">
                <a16:creationId xmlns:a16="http://schemas.microsoft.com/office/drawing/2014/main" id="{09F9D109-3464-4E96-9BE6-B253CC481AEF}"/>
              </a:ext>
            </a:extLst>
          </p:cNvPr>
          <p:cNvSpPr txBox="1"/>
          <p:nvPr/>
        </p:nvSpPr>
        <p:spPr>
          <a:xfrm>
            <a:off x="3094264" y="1876727"/>
            <a:ext cx="8351286" cy="4801314"/>
          </a:xfrm>
          <a:prstGeom prst="rect">
            <a:avLst/>
          </a:prstGeom>
          <a:noFill/>
        </p:spPr>
        <p:txBody>
          <a:bodyPr wrap="square" rtlCol="0">
            <a:spAutoFit/>
          </a:bodyPr>
          <a:lstStyle/>
          <a:p>
            <a:r>
              <a:rPr lang="fr-FR" dirty="0"/>
              <a:t>Un art vivant : </a:t>
            </a:r>
          </a:p>
          <a:p>
            <a:endParaRPr lang="fr-FR" dirty="0"/>
          </a:p>
          <a:p>
            <a:pPr marL="285750" indent="-285750">
              <a:buFont typeface="Arial" panose="020B0604020202020204" pitchFamily="34" charset="0"/>
              <a:buChar char="•"/>
            </a:pPr>
            <a:r>
              <a:rPr lang="fr-FR" dirty="0"/>
              <a:t>Outil d'énonciation, qui passe par l’écriture</a:t>
            </a:r>
          </a:p>
          <a:p>
            <a:pPr marL="285750" indent="-285750">
              <a:buFont typeface="Arial" panose="020B0604020202020204" pitchFamily="34" charset="0"/>
              <a:buChar char="•"/>
            </a:pPr>
            <a:r>
              <a:rPr lang="fr-FR" dirty="0"/>
              <a:t>Accessible dans un temps court ( qui mêle expérience et performance dans un temps resserré).</a:t>
            </a:r>
          </a:p>
          <a:p>
            <a:pPr marL="285750" indent="-285750">
              <a:buFont typeface="Arial" panose="020B0604020202020204" pitchFamily="34" charset="0"/>
              <a:buChar char="•"/>
            </a:pPr>
            <a:r>
              <a:rPr lang="fr-FR" dirty="0"/>
              <a:t>Aussi facile à produire qu'à transmettre, donc qui ne demande aucun artifice, musique, scénographique, etc.</a:t>
            </a:r>
          </a:p>
          <a:p>
            <a:pPr marL="285750" indent="-285750">
              <a:buFont typeface="Arial" panose="020B0604020202020204" pitchFamily="34" charset="0"/>
              <a:buChar char="•"/>
            </a:pPr>
            <a:r>
              <a:rPr lang="fr-FR" dirty="0"/>
              <a:t>Qui ne nécessite que des littératies basiques : écrire et lire, quelle que soit la langue.</a:t>
            </a:r>
          </a:p>
          <a:p>
            <a:pPr marL="285750" indent="-285750">
              <a:buFont typeface="Arial" panose="020B0604020202020204" pitchFamily="34" charset="0"/>
              <a:buChar char="•"/>
            </a:pPr>
            <a:r>
              <a:rPr lang="fr-FR" dirty="0"/>
              <a:t>Qui permette à chaque participant d'avoir la main sur le process : d'écriture comme de performance, sans intervention de techniciens ou de spécialistes pour produire comme pour visibiliser le résultat.</a:t>
            </a:r>
          </a:p>
          <a:p>
            <a:pPr marL="285750" indent="-285750">
              <a:buFont typeface="Arial" panose="020B0604020202020204" pitchFamily="34" charset="0"/>
              <a:buChar char="•"/>
            </a:pPr>
            <a:r>
              <a:rPr lang="fr-FR" dirty="0"/>
              <a:t>Qui fasse de l'égalité un point clé de sa pratique : égalité liée aux littératies mentionnées, liées au dépouillement dans les techniques de production et de restitution, liées à la valeur de ce qui est énoncé</a:t>
            </a:r>
          </a:p>
          <a:p>
            <a:pPr marL="285750" indent="-285750">
              <a:buFont typeface="Arial" panose="020B0604020202020204" pitchFamily="34" charset="0"/>
              <a:buChar char="•"/>
            </a:pPr>
            <a:r>
              <a:rPr lang="fr-FR" dirty="0"/>
              <a:t>Qui soit un art vivant pour lequel nous n'avions nous mêmes aucune compétence, voire connaissance, pour ne pas créer de déséquilibre d'expertise avec les autres participants. </a:t>
            </a:r>
          </a:p>
        </p:txBody>
      </p:sp>
    </p:spTree>
    <p:extLst>
      <p:ext uri="{BB962C8B-B14F-4D97-AF65-F5344CB8AC3E}">
        <p14:creationId xmlns:p14="http://schemas.microsoft.com/office/powerpoint/2010/main" val="3795527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005C0B9-0A14-4557-94B4-D5B1D7076D8E}"/>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14446"/>
          <a:stretch/>
        </p:blipFill>
        <p:spPr>
          <a:xfrm>
            <a:off x="0" y="0"/>
            <a:ext cx="2792186" cy="6858000"/>
          </a:xfrm>
          <a:prstGeom prst="rect">
            <a:avLst/>
          </a:prstGeom>
        </p:spPr>
      </p:pic>
      <p:sp>
        <p:nvSpPr>
          <p:cNvPr id="6" name="Titre 1">
            <a:extLst>
              <a:ext uri="{FF2B5EF4-FFF2-40B4-BE49-F238E27FC236}">
                <a16:creationId xmlns:a16="http://schemas.microsoft.com/office/drawing/2014/main" id="{0AB2764B-C9DF-88F2-5297-D35CE82DC8E4}"/>
              </a:ext>
            </a:extLst>
          </p:cNvPr>
          <p:cNvSpPr>
            <a:spLocks noGrp="1"/>
          </p:cNvSpPr>
          <p:nvPr>
            <p:ph type="title"/>
          </p:nvPr>
        </p:nvSpPr>
        <p:spPr>
          <a:xfrm>
            <a:off x="3453494" y="243022"/>
            <a:ext cx="8242300" cy="1658198"/>
          </a:xfrm>
        </p:spPr>
        <p:txBody>
          <a:bodyPr>
            <a:noAutofit/>
          </a:bodyPr>
          <a:lstStyle/>
          <a:p>
            <a:r>
              <a:rPr lang="fr-FR" sz="3600" dirty="0">
                <a:solidFill>
                  <a:schemeClr val="accent4"/>
                </a:solidFill>
              </a:rPr>
              <a:t>Le slam</a:t>
            </a:r>
          </a:p>
        </p:txBody>
      </p:sp>
      <p:sp>
        <p:nvSpPr>
          <p:cNvPr id="7" name="ZoneTexte 6">
            <a:extLst>
              <a:ext uri="{FF2B5EF4-FFF2-40B4-BE49-F238E27FC236}">
                <a16:creationId xmlns:a16="http://schemas.microsoft.com/office/drawing/2014/main" id="{43A8A420-4B15-7C04-8A27-1BDE76AF6E55}"/>
              </a:ext>
            </a:extLst>
          </p:cNvPr>
          <p:cNvSpPr txBox="1"/>
          <p:nvPr/>
        </p:nvSpPr>
        <p:spPr>
          <a:xfrm>
            <a:off x="3575957" y="2218720"/>
            <a:ext cx="7779786" cy="3970318"/>
          </a:xfrm>
          <a:prstGeom prst="rect">
            <a:avLst/>
          </a:prstGeom>
          <a:noFill/>
        </p:spPr>
        <p:txBody>
          <a:bodyPr wrap="square" rtlCol="0">
            <a:spAutoFit/>
          </a:bodyPr>
          <a:lstStyle/>
          <a:p>
            <a:r>
              <a:rPr lang="fr-FR" sz="2800" dirty="0"/>
              <a:t>Histoire : poésie, égalité, revendication, etc. </a:t>
            </a:r>
          </a:p>
          <a:p>
            <a:endParaRPr lang="fr-FR" sz="2800" dirty="0"/>
          </a:p>
          <a:p>
            <a:r>
              <a:rPr lang="fr-FR" sz="2800" dirty="0"/>
              <a:t>Le slam scientifique : slame tes propres données</a:t>
            </a:r>
          </a:p>
          <a:p>
            <a:endParaRPr lang="fr-FR" sz="2800" dirty="0"/>
          </a:p>
          <a:p>
            <a:r>
              <a:rPr lang="fr-FR" sz="2800" dirty="0"/>
              <a:t>Le slam de vulgarisation ou de savoirs stabilisés</a:t>
            </a:r>
          </a:p>
          <a:p>
            <a:endParaRPr lang="fr-FR" sz="2800" dirty="0"/>
          </a:p>
          <a:p>
            <a:r>
              <a:rPr lang="fr-FR" sz="2800" dirty="0"/>
              <a:t>Nous avons souhaité utiliser le slam non pas comme outil de transmission, mais bien comme outil de production. </a:t>
            </a:r>
          </a:p>
        </p:txBody>
      </p:sp>
    </p:spTree>
    <p:extLst>
      <p:ext uri="{BB962C8B-B14F-4D97-AF65-F5344CB8AC3E}">
        <p14:creationId xmlns:p14="http://schemas.microsoft.com/office/powerpoint/2010/main" val="1277107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0AB2764B-C9DF-88F2-5297-D35CE82DC8E4}"/>
              </a:ext>
            </a:extLst>
          </p:cNvPr>
          <p:cNvSpPr>
            <a:spLocks noGrp="1"/>
          </p:cNvSpPr>
          <p:nvPr>
            <p:ph type="title"/>
          </p:nvPr>
        </p:nvSpPr>
        <p:spPr>
          <a:xfrm>
            <a:off x="3453494" y="243022"/>
            <a:ext cx="8242300" cy="1658198"/>
          </a:xfrm>
        </p:spPr>
        <p:txBody>
          <a:bodyPr>
            <a:noAutofit/>
          </a:bodyPr>
          <a:lstStyle/>
          <a:p>
            <a:r>
              <a:rPr lang="fr-FR" sz="3600" dirty="0">
                <a:solidFill>
                  <a:schemeClr val="accent4"/>
                </a:solidFill>
              </a:rPr>
              <a:t>Slam de données scientifiques</a:t>
            </a:r>
          </a:p>
        </p:txBody>
      </p:sp>
      <p:sp>
        <p:nvSpPr>
          <p:cNvPr id="7" name="ZoneTexte 6">
            <a:extLst>
              <a:ext uri="{FF2B5EF4-FFF2-40B4-BE49-F238E27FC236}">
                <a16:creationId xmlns:a16="http://schemas.microsoft.com/office/drawing/2014/main" id="{43A8A420-4B15-7C04-8A27-1BDE76AF6E55}"/>
              </a:ext>
            </a:extLst>
          </p:cNvPr>
          <p:cNvSpPr txBox="1"/>
          <p:nvPr/>
        </p:nvSpPr>
        <p:spPr>
          <a:xfrm>
            <a:off x="3524127" y="1901220"/>
            <a:ext cx="6256687" cy="5324535"/>
          </a:xfrm>
          <a:prstGeom prst="rect">
            <a:avLst/>
          </a:prstGeom>
          <a:noFill/>
        </p:spPr>
        <p:txBody>
          <a:bodyPr wrap="square" rtlCol="0">
            <a:spAutoFit/>
          </a:bodyPr>
          <a:lstStyle/>
          <a:p>
            <a:r>
              <a:rPr lang="fr-FR" sz="2800" dirty="0">
                <a:solidFill>
                  <a:schemeClr val="accent4"/>
                </a:solidFill>
              </a:rPr>
              <a:t>Thème </a:t>
            </a:r>
            <a:r>
              <a:rPr lang="fr-FR" sz="2800" dirty="0"/>
              <a:t>: non pas nos recherches-mêmes mais ce qui suscite nos recherches </a:t>
            </a:r>
            <a:r>
              <a:rPr lang="fr-FR" sz="2000" dirty="0"/>
              <a:t>: le devenir des forêts. </a:t>
            </a:r>
          </a:p>
          <a:p>
            <a:endParaRPr lang="fr-FR" sz="2800" dirty="0"/>
          </a:p>
          <a:p>
            <a:r>
              <a:rPr lang="fr-FR" sz="2800" dirty="0">
                <a:solidFill>
                  <a:schemeClr val="accent4"/>
                </a:solidFill>
              </a:rPr>
              <a:t>Origine des données : </a:t>
            </a:r>
            <a:r>
              <a:rPr lang="fr-FR" sz="2800" dirty="0"/>
              <a:t>entretiens avec des chercheurs </a:t>
            </a:r>
            <a:r>
              <a:rPr lang="fr-FR" sz="2000" dirty="0"/>
              <a:t>(</a:t>
            </a:r>
            <a:r>
              <a:rPr lang="fr-FR" sz="2000" b="1" dirty="0" err="1">
                <a:solidFill>
                  <a:schemeClr val="accent4"/>
                </a:solidFill>
              </a:rPr>
              <a:t>FORLand</a:t>
            </a:r>
            <a:r>
              <a:rPr lang="fr-FR" sz="2000" b="1" dirty="0">
                <a:solidFill>
                  <a:schemeClr val="accent4"/>
                </a:solidFill>
              </a:rPr>
              <a:t> : </a:t>
            </a:r>
            <a:r>
              <a:rPr lang="fr-FR" sz="2000" dirty="0"/>
              <a:t>Déborah Corso, Thomas </a:t>
            </a:r>
            <a:r>
              <a:rPr lang="fr-FR" sz="2000" dirty="0" err="1"/>
              <a:t>Caignard</a:t>
            </a:r>
            <a:r>
              <a:rPr lang="fr-FR" sz="2000" dirty="0"/>
              <a:t> et </a:t>
            </a:r>
            <a:r>
              <a:rPr lang="fr-FR" sz="2000" b="1" dirty="0" err="1">
                <a:solidFill>
                  <a:schemeClr val="accent4"/>
                </a:solidFill>
              </a:rPr>
              <a:t>Tree</a:t>
            </a:r>
            <a:r>
              <a:rPr lang="fr-FR" sz="2000" b="1" dirty="0">
                <a:solidFill>
                  <a:schemeClr val="accent4"/>
                </a:solidFill>
              </a:rPr>
              <a:t> </a:t>
            </a:r>
            <a:r>
              <a:rPr lang="fr-FR" sz="2000" b="1" dirty="0" err="1">
                <a:solidFill>
                  <a:schemeClr val="accent4"/>
                </a:solidFill>
              </a:rPr>
              <a:t>Bodyguards</a:t>
            </a:r>
            <a:r>
              <a:rPr lang="fr-FR" sz="2000" b="1" dirty="0">
                <a:solidFill>
                  <a:schemeClr val="accent4"/>
                </a:solidFill>
              </a:rPr>
              <a:t> : </a:t>
            </a:r>
            <a:r>
              <a:rPr lang="fr-FR" sz="2000" dirty="0"/>
              <a:t>Bastien </a:t>
            </a:r>
            <a:r>
              <a:rPr lang="fr-FR" sz="2000" dirty="0" err="1"/>
              <a:t>Castagneyrol</a:t>
            </a:r>
            <a:r>
              <a:rPr lang="fr-FR" sz="2000" dirty="0"/>
              <a:t>)</a:t>
            </a:r>
          </a:p>
          <a:p>
            <a:pPr>
              <a:buClr>
                <a:schemeClr val="accent1"/>
              </a:buClr>
            </a:pPr>
            <a:endParaRPr lang="fr-FR" sz="2800" dirty="0"/>
          </a:p>
          <a:p>
            <a:pPr>
              <a:buClr>
                <a:schemeClr val="accent1"/>
              </a:buClr>
            </a:pPr>
            <a:r>
              <a:rPr lang="fr-FR" sz="2800" dirty="0">
                <a:solidFill>
                  <a:schemeClr val="accent4"/>
                </a:solidFill>
              </a:rPr>
              <a:t>La visualisation des données: </a:t>
            </a:r>
            <a:r>
              <a:rPr lang="fr-FR" sz="2800" dirty="0"/>
              <a:t>les dossiers documentaires </a:t>
            </a:r>
            <a:r>
              <a:rPr lang="fr-FR" sz="2000" dirty="0"/>
              <a:t>: Stress hydrique, Débourrement et Sénescence, Fructification des chênes, Arbres et Prédateurs</a:t>
            </a:r>
          </a:p>
          <a:p>
            <a:pPr>
              <a:buClr>
                <a:schemeClr val="accent1"/>
              </a:buClr>
            </a:pPr>
            <a:endParaRPr lang="fr-FR" sz="2800" dirty="0"/>
          </a:p>
          <a:p>
            <a:pPr>
              <a:buClr>
                <a:schemeClr val="accent1"/>
              </a:buClr>
            </a:pPr>
            <a:endParaRPr lang="fr-FR" sz="2800" dirty="0"/>
          </a:p>
        </p:txBody>
      </p:sp>
      <p:pic>
        <p:nvPicPr>
          <p:cNvPr id="2" name="Image 1">
            <a:extLst>
              <a:ext uri="{FF2B5EF4-FFF2-40B4-BE49-F238E27FC236}">
                <a16:creationId xmlns:a16="http://schemas.microsoft.com/office/drawing/2014/main" id="{6E572D98-E8DB-7072-D64A-09FFA949D1FF}"/>
              </a:ext>
            </a:extLst>
          </p:cNvPr>
          <p:cNvPicPr>
            <a:picLocks noChangeAspect="1"/>
          </p:cNvPicPr>
          <p:nvPr/>
        </p:nvPicPr>
        <p:blipFill rotWithShape="1">
          <a:blip r:embed="rId2">
            <a:duotone>
              <a:schemeClr val="accent5">
                <a:shade val="45000"/>
                <a:satMod val="135000"/>
              </a:schemeClr>
              <a:prstClr val="white"/>
            </a:duotone>
            <a:extLst>
              <a:ext uri="{BEBA8EAE-BF5A-486C-A8C5-ECC9F3942E4B}">
                <a14:imgProps xmlns:a14="http://schemas.microsoft.com/office/drawing/2010/main">
                  <a14:imgLayer r:embed="rId3">
                    <a14:imgEffect>
                      <a14:backgroundRemoval t="9907" b="89972" l="8278" r="89994">
                        <a14:foregroundMark x1="44027" y1="89972" x2="37690" y2="87909"/>
                        <a14:foregroundMark x1="16131" y1="37242" x2="48059" y2="39507"/>
                        <a14:foregroundMark x1="27138" y1="10594" x2="31777" y2="9947"/>
                        <a14:foregroundMark x1="10067" y1="37242" x2="8278" y2="46907"/>
                        <a14:foregroundMark x1="8278" y1="46907" x2="10400" y2="51921"/>
                      </a14:backgroundRemoval>
                    </a14:imgEffect>
                    <a14:imgEffect>
                      <a14:colorTemperature colorTemp="4700"/>
                    </a14:imgEffect>
                  </a14:imgLayer>
                </a14:imgProps>
              </a:ext>
              <a:ext uri="{28A0092B-C50C-407E-A947-70E740481C1C}">
                <a14:useLocalDpi xmlns:a14="http://schemas.microsoft.com/office/drawing/2010/main" val="0"/>
              </a:ext>
            </a:extLst>
          </a:blip>
          <a:srcRect l="4681" r="8584"/>
          <a:stretch/>
        </p:blipFill>
        <p:spPr>
          <a:xfrm rot="5400000">
            <a:off x="9431745" y="2573834"/>
            <a:ext cx="3108421" cy="2687870"/>
          </a:xfrm>
          <a:prstGeom prst="rect">
            <a:avLst/>
          </a:prstGeom>
        </p:spPr>
      </p:pic>
      <p:pic>
        <p:nvPicPr>
          <p:cNvPr id="3" name="Image 2">
            <a:extLst>
              <a:ext uri="{FF2B5EF4-FFF2-40B4-BE49-F238E27FC236}">
                <a16:creationId xmlns:a16="http://schemas.microsoft.com/office/drawing/2014/main" id="{B83F7D3A-06FF-9276-C3E6-37AE559DFBBE}"/>
              </a:ext>
            </a:extLst>
          </p:cNvPr>
          <p:cNvPicPr>
            <a:picLocks noChangeAspect="1"/>
          </p:cNvPicPr>
          <p:nvPr/>
        </p:nvPicPr>
        <p:blipFill>
          <a:blip r:embed="rId4">
            <a:duotone>
              <a:schemeClr val="accent5">
                <a:shade val="45000"/>
                <a:satMod val="135000"/>
              </a:schemeClr>
              <a:prstClr val="white"/>
            </a:duotone>
            <a:extLst>
              <a:ext uri="{BEBA8EAE-BF5A-486C-A8C5-ECC9F3942E4B}">
                <a14:imgProps xmlns:a14="http://schemas.microsoft.com/office/drawing/2010/main">
                  <a14:imgLayer r:embed="rId5">
                    <a14:imgEffect>
                      <a14:backgroundRemoval t="7149" b="96527" l="9964" r="89976">
                        <a14:foregroundMark x1="62992" y1="10097" x2="67868" y2="7149"/>
                        <a14:foregroundMark x1="67868" y1="7149" x2="63689" y2="10097"/>
                        <a14:foregroundMark x1="67171" y1="80170" x2="61599" y2="79241"/>
                        <a14:foregroundMark x1="61599" y1="79241" x2="45912" y2="80291"/>
                        <a14:foregroundMark x1="45912" y1="80291" x2="44155" y2="66155"/>
                        <a14:foregroundMark x1="44155" y1="66155" x2="44276" y2="65751"/>
                        <a14:foregroundMark x1="41369" y1="89459" x2="32647" y2="98344"/>
                        <a14:foregroundMark x1="32647" y1="98344" x2="28316" y2="94426"/>
                        <a14:foregroundMark x1="28316" y1="94426" x2="23228" y2="92367"/>
                        <a14:foregroundMark x1="23228" y1="92367" x2="24046" y2="85905"/>
                        <a14:foregroundMark x1="36584" y1="95032" x2="31375" y2="96527"/>
                        <a14:foregroundMark x1="31375" y1="96527" x2="30648" y2="95679"/>
                        <a14:foregroundMark x1="9964" y1="61228" x2="10085" y2="57512"/>
                        <a14:foregroundMark x1="82738" y1="66034" x2="79255" y2="70396"/>
                      </a14:backgroundRemoval>
                    </a14:imgEffect>
                  </a14:imgLayer>
                </a14:imgProps>
              </a:ext>
              <a:ext uri="{28A0092B-C50C-407E-A947-70E740481C1C}">
                <a14:useLocalDpi xmlns:a14="http://schemas.microsoft.com/office/drawing/2010/main" val="0"/>
              </a:ext>
            </a:extLst>
          </a:blip>
          <a:stretch>
            <a:fillRect/>
          </a:stretch>
        </p:blipFill>
        <p:spPr>
          <a:xfrm>
            <a:off x="140368" y="476068"/>
            <a:ext cx="3277809" cy="2458357"/>
          </a:xfrm>
          <a:prstGeom prst="rect">
            <a:avLst/>
          </a:prstGeom>
        </p:spPr>
      </p:pic>
      <p:pic>
        <p:nvPicPr>
          <p:cNvPr id="4" name="Espace réservé d’image 12">
            <a:extLst>
              <a:ext uri="{FF2B5EF4-FFF2-40B4-BE49-F238E27FC236}">
                <a16:creationId xmlns:a16="http://schemas.microsoft.com/office/drawing/2014/main" id="{8E937435-F447-4B2D-F5B6-64FE4E82E0B7}"/>
              </a:ext>
            </a:extLst>
          </p:cNvPr>
          <p:cNvPicPr>
            <a:picLocks noChangeAspect="1"/>
          </p:cNvPicPr>
          <p:nvPr/>
        </p:nvPicPr>
        <p:blipFill rotWithShape="1">
          <a:blip r:embed="rId6"/>
          <a:srcRect l="6707" t="1994" r="18916" b="5366"/>
          <a:stretch/>
        </p:blipFill>
        <p:spPr>
          <a:xfrm>
            <a:off x="448556" y="4007914"/>
            <a:ext cx="2484467" cy="2313152"/>
          </a:xfrm>
          <a:prstGeom prst="rect">
            <a:avLst/>
          </a:prstGeom>
        </p:spPr>
      </p:pic>
    </p:spTree>
    <p:extLst>
      <p:ext uri="{BB962C8B-B14F-4D97-AF65-F5344CB8AC3E}">
        <p14:creationId xmlns:p14="http://schemas.microsoft.com/office/powerpoint/2010/main" val="2923425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64F3F669-D80B-7A14-7BF8-DC49796FAE7F}"/>
              </a:ext>
            </a:extLst>
          </p:cNvPr>
          <p:cNvSpPr>
            <a:spLocks noGrp="1"/>
          </p:cNvSpPr>
          <p:nvPr>
            <p:ph type="title"/>
          </p:nvPr>
        </p:nvSpPr>
        <p:spPr>
          <a:xfrm>
            <a:off x="4234150" y="589904"/>
            <a:ext cx="4841149" cy="1658198"/>
          </a:xfrm>
        </p:spPr>
        <p:txBody>
          <a:bodyPr>
            <a:normAutofit/>
          </a:bodyPr>
          <a:lstStyle/>
          <a:p>
            <a:r>
              <a:rPr lang="fr-FR" dirty="0">
                <a:solidFill>
                  <a:schemeClr val="accent4"/>
                </a:solidFill>
              </a:rPr>
              <a:t>Mise en </a:t>
            </a:r>
            <a:r>
              <a:rPr lang="fr-FR" dirty="0" err="1">
                <a:solidFill>
                  <a:schemeClr val="accent4"/>
                </a:solidFill>
              </a:rPr>
              <a:t>oeuvre</a:t>
            </a:r>
            <a:endParaRPr lang="fr-FR" dirty="0">
              <a:solidFill>
                <a:schemeClr val="accent4"/>
              </a:solidFill>
            </a:endParaRPr>
          </a:p>
        </p:txBody>
      </p:sp>
      <p:sp>
        <p:nvSpPr>
          <p:cNvPr id="4" name="ZoneTexte 3">
            <a:extLst>
              <a:ext uri="{FF2B5EF4-FFF2-40B4-BE49-F238E27FC236}">
                <a16:creationId xmlns:a16="http://schemas.microsoft.com/office/drawing/2014/main" id="{3B47AAE5-D1EE-00B0-78EA-B3555F478B6E}"/>
              </a:ext>
            </a:extLst>
          </p:cNvPr>
          <p:cNvSpPr txBox="1"/>
          <p:nvPr/>
        </p:nvSpPr>
        <p:spPr>
          <a:xfrm>
            <a:off x="3943350" y="2751364"/>
            <a:ext cx="7225393" cy="3416320"/>
          </a:xfrm>
          <a:prstGeom prst="rect">
            <a:avLst/>
          </a:prstGeom>
          <a:noFill/>
        </p:spPr>
        <p:txBody>
          <a:bodyPr wrap="square" rtlCol="0">
            <a:spAutoFit/>
          </a:bodyPr>
          <a:lstStyle/>
          <a:p>
            <a:r>
              <a:rPr lang="fr-FR" dirty="0"/>
              <a:t>Partenaire : Association Street </a:t>
            </a:r>
            <a:r>
              <a:rPr lang="fr-FR" dirty="0" err="1"/>
              <a:t>Def</a:t>
            </a:r>
            <a:r>
              <a:rPr lang="fr-FR" dirty="0"/>
              <a:t> Records</a:t>
            </a:r>
          </a:p>
          <a:p>
            <a:endParaRPr lang="fr-FR" dirty="0"/>
          </a:p>
          <a:p>
            <a:endParaRPr lang="fr-FR" dirty="0"/>
          </a:p>
          <a:p>
            <a:endParaRPr lang="fr-FR" dirty="0"/>
          </a:p>
          <a:p>
            <a:endParaRPr lang="fr-FR" dirty="0"/>
          </a:p>
          <a:p>
            <a:endParaRPr lang="fr-FR" dirty="0"/>
          </a:p>
          <a:p>
            <a:endParaRPr lang="fr-FR" dirty="0"/>
          </a:p>
          <a:p>
            <a:r>
              <a:rPr lang="fr-FR" dirty="0"/>
              <a:t>Lieux : Médiathèques et Campus</a:t>
            </a:r>
          </a:p>
          <a:p>
            <a:endParaRPr lang="fr-FR" dirty="0"/>
          </a:p>
          <a:p>
            <a:endParaRPr lang="fr-FR" dirty="0"/>
          </a:p>
          <a:p>
            <a:endParaRPr lang="fr-FR" dirty="0"/>
          </a:p>
          <a:p>
            <a:endParaRPr lang="fr-FR" dirty="0"/>
          </a:p>
        </p:txBody>
      </p:sp>
      <p:pic>
        <p:nvPicPr>
          <p:cNvPr id="2" name="Image 1">
            <a:extLst>
              <a:ext uri="{FF2B5EF4-FFF2-40B4-BE49-F238E27FC236}">
                <a16:creationId xmlns:a16="http://schemas.microsoft.com/office/drawing/2014/main" id="{466AF646-7B7E-3581-1F25-AE60DD641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5034" y="5210374"/>
            <a:ext cx="1463792" cy="1460572"/>
          </a:xfrm>
          <a:prstGeom prst="rect">
            <a:avLst/>
          </a:prstGeom>
        </p:spPr>
      </p:pic>
      <p:pic>
        <p:nvPicPr>
          <p:cNvPr id="6" name="Image 5">
            <a:extLst>
              <a:ext uri="{FF2B5EF4-FFF2-40B4-BE49-F238E27FC236}">
                <a16:creationId xmlns:a16="http://schemas.microsoft.com/office/drawing/2014/main" id="{65EDC453-7F46-9DF9-8E65-0141D49DF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8826" y="2181738"/>
            <a:ext cx="1799131" cy="1799131"/>
          </a:xfrm>
          <a:prstGeom prst="rect">
            <a:avLst/>
          </a:prstGeom>
        </p:spPr>
      </p:pic>
      <p:pic>
        <p:nvPicPr>
          <p:cNvPr id="7" name="Image 6">
            <a:extLst>
              <a:ext uri="{FF2B5EF4-FFF2-40B4-BE49-F238E27FC236}">
                <a16:creationId xmlns:a16="http://schemas.microsoft.com/office/drawing/2014/main" id="{4E8D312B-578D-6F52-2265-DD085D7403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66306" y="5233112"/>
            <a:ext cx="2596571" cy="1460571"/>
          </a:xfrm>
          <a:prstGeom prst="rect">
            <a:avLst/>
          </a:prstGeom>
        </p:spPr>
      </p:pic>
      <p:pic>
        <p:nvPicPr>
          <p:cNvPr id="8" name="Image 7">
            <a:extLst>
              <a:ext uri="{FF2B5EF4-FFF2-40B4-BE49-F238E27FC236}">
                <a16:creationId xmlns:a16="http://schemas.microsoft.com/office/drawing/2014/main" id="{9A6B1EAD-3877-05C3-FAE7-11938726C2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2693" y="5304926"/>
            <a:ext cx="2288642" cy="1271468"/>
          </a:xfrm>
          <a:prstGeom prst="rect">
            <a:avLst/>
          </a:prstGeom>
        </p:spPr>
      </p:pic>
      <p:pic>
        <p:nvPicPr>
          <p:cNvPr id="9" name="Image 8">
            <a:extLst>
              <a:ext uri="{FF2B5EF4-FFF2-40B4-BE49-F238E27FC236}">
                <a16:creationId xmlns:a16="http://schemas.microsoft.com/office/drawing/2014/main" id="{85DFD02B-E58B-2611-204B-17B4F003F5AA}"/>
              </a:ext>
            </a:extLst>
          </p:cNvPr>
          <p:cNvPicPr>
            <a:picLocks noChangeAspect="1"/>
          </p:cNvPicPr>
          <p:nvPr/>
        </p:nvPicPr>
        <p:blipFill>
          <a:blip r:embed="rId6"/>
          <a:stretch>
            <a:fillRect/>
          </a:stretch>
        </p:blipFill>
        <p:spPr>
          <a:xfrm>
            <a:off x="540665" y="446200"/>
            <a:ext cx="2160000" cy="2898092"/>
          </a:xfrm>
          <a:prstGeom prst="rect">
            <a:avLst/>
          </a:prstGeom>
        </p:spPr>
      </p:pic>
      <p:pic>
        <p:nvPicPr>
          <p:cNvPr id="10" name="Image 9">
            <a:extLst>
              <a:ext uri="{FF2B5EF4-FFF2-40B4-BE49-F238E27FC236}">
                <a16:creationId xmlns:a16="http://schemas.microsoft.com/office/drawing/2014/main" id="{9D85E3B8-1A95-4FA3-901F-588AF3A01C2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0665" y="3563195"/>
            <a:ext cx="2160000" cy="3013199"/>
          </a:xfrm>
          <a:prstGeom prst="rect">
            <a:avLst/>
          </a:prstGeom>
        </p:spPr>
      </p:pic>
    </p:spTree>
    <p:extLst>
      <p:ext uri="{BB962C8B-B14F-4D97-AF65-F5344CB8AC3E}">
        <p14:creationId xmlns:p14="http://schemas.microsoft.com/office/powerpoint/2010/main" val="30022517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ADC58B-240C-4ED1-8DEF-3047ECA57A20}"/>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7887" r="33726"/>
          <a:stretch/>
        </p:blipFill>
        <p:spPr>
          <a:xfrm>
            <a:off x="1" y="0"/>
            <a:ext cx="4171950" cy="6858000"/>
          </a:xfrm>
          <a:prstGeom prst="rect">
            <a:avLst/>
          </a:prstGeom>
        </p:spPr>
      </p:pic>
      <p:sp>
        <p:nvSpPr>
          <p:cNvPr id="4" name="ZoneTexte 3">
            <a:extLst>
              <a:ext uri="{FF2B5EF4-FFF2-40B4-BE49-F238E27FC236}">
                <a16:creationId xmlns:a16="http://schemas.microsoft.com/office/drawing/2014/main" id="{762051DA-F8C5-4818-ADCE-719771818592}"/>
              </a:ext>
            </a:extLst>
          </p:cNvPr>
          <p:cNvSpPr txBox="1"/>
          <p:nvPr/>
        </p:nvSpPr>
        <p:spPr>
          <a:xfrm>
            <a:off x="4084314" y="5536723"/>
            <a:ext cx="338554" cy="1264129"/>
          </a:xfrm>
          <a:prstGeom prst="rect">
            <a:avLst/>
          </a:prstGeom>
          <a:noFill/>
        </p:spPr>
        <p:txBody>
          <a:bodyPr vert="vert270" wrap="none" rtlCol="0">
            <a:spAutoFit/>
          </a:bodyPr>
          <a:lstStyle/>
          <a:p>
            <a:r>
              <a:rPr lang="fr-FR" sz="1000" dirty="0">
                <a:solidFill>
                  <a:schemeClr val="accent1"/>
                </a:solidFill>
              </a:rPr>
              <a:t>crédit : Emilie Clément</a:t>
            </a:r>
          </a:p>
        </p:txBody>
      </p:sp>
      <p:sp>
        <p:nvSpPr>
          <p:cNvPr id="5" name="Titre 1">
            <a:extLst>
              <a:ext uri="{FF2B5EF4-FFF2-40B4-BE49-F238E27FC236}">
                <a16:creationId xmlns:a16="http://schemas.microsoft.com/office/drawing/2014/main" id="{8588DC19-F12D-E297-F291-5049278C65CE}"/>
              </a:ext>
            </a:extLst>
          </p:cNvPr>
          <p:cNvSpPr>
            <a:spLocks noGrp="1"/>
          </p:cNvSpPr>
          <p:nvPr>
            <p:ph type="title"/>
          </p:nvPr>
        </p:nvSpPr>
        <p:spPr>
          <a:xfrm>
            <a:off x="4702629" y="545100"/>
            <a:ext cx="5920434" cy="1658198"/>
          </a:xfrm>
        </p:spPr>
        <p:txBody>
          <a:bodyPr/>
          <a:lstStyle/>
          <a:p>
            <a:r>
              <a:rPr lang="fr-FR" dirty="0">
                <a:solidFill>
                  <a:schemeClr val="accent4"/>
                </a:solidFill>
              </a:rPr>
              <a:t>Méthode des ateliers</a:t>
            </a:r>
          </a:p>
        </p:txBody>
      </p:sp>
      <p:sp>
        <p:nvSpPr>
          <p:cNvPr id="6" name="ZoneTexte 5">
            <a:extLst>
              <a:ext uri="{FF2B5EF4-FFF2-40B4-BE49-F238E27FC236}">
                <a16:creationId xmlns:a16="http://schemas.microsoft.com/office/drawing/2014/main" id="{CD744B30-2415-C370-50A4-4D0B3DB51BC0}"/>
              </a:ext>
            </a:extLst>
          </p:cNvPr>
          <p:cNvSpPr txBox="1"/>
          <p:nvPr/>
        </p:nvSpPr>
        <p:spPr>
          <a:xfrm>
            <a:off x="4702629" y="2424793"/>
            <a:ext cx="6910988" cy="4247317"/>
          </a:xfrm>
          <a:prstGeom prst="rect">
            <a:avLst/>
          </a:prstGeom>
          <a:noFill/>
        </p:spPr>
        <p:txBody>
          <a:bodyPr wrap="square" rtlCol="0">
            <a:spAutoFit/>
          </a:bodyPr>
          <a:lstStyle/>
          <a:p>
            <a:r>
              <a:rPr lang="fr-FR" dirty="0"/>
              <a:t>Et si on slamait ?</a:t>
            </a:r>
          </a:p>
          <a:p>
            <a:endParaRPr lang="fr-FR" dirty="0"/>
          </a:p>
          <a:p>
            <a:pPr marL="285750" indent="-285750">
              <a:buFont typeface="Arial" panose="020B0604020202020204" pitchFamily="34" charset="0"/>
              <a:buChar char="•"/>
            </a:pPr>
            <a:r>
              <a:rPr lang="fr-FR" dirty="0"/>
              <a:t>Une présentation du projet de recherche et de l'association, </a:t>
            </a:r>
          </a:p>
          <a:p>
            <a:pPr marL="285750" indent="-285750">
              <a:buFont typeface="Arial" panose="020B0604020202020204" pitchFamily="34" charset="0"/>
              <a:buChar char="•"/>
            </a:pPr>
            <a:r>
              <a:rPr lang="fr-FR" dirty="0"/>
              <a:t>Un tour de rimes et d'association d'idées </a:t>
            </a:r>
          </a:p>
          <a:p>
            <a:pPr marL="285750" indent="-285750">
              <a:buFont typeface="Arial" panose="020B0604020202020204" pitchFamily="34" charset="0"/>
              <a:buChar char="•"/>
            </a:pPr>
            <a:r>
              <a:rPr lang="fr-FR" dirty="0"/>
              <a:t>Une présentation des dossiers documentaires suivie d'une démonstration de slam par les </a:t>
            </a:r>
            <a:r>
              <a:rPr lang="fr-FR" dirty="0" err="1"/>
              <a:t>slameurs</a:t>
            </a:r>
            <a:r>
              <a:rPr lang="fr-FR" dirty="0"/>
              <a:t> de l'association qui ont produit aussi des textes à partir des dossiers. </a:t>
            </a:r>
          </a:p>
          <a:p>
            <a:pPr marL="285750" indent="-285750">
              <a:buFont typeface="Arial" panose="020B0604020202020204" pitchFamily="34" charset="0"/>
              <a:buChar char="•"/>
            </a:pPr>
            <a:r>
              <a:rPr lang="fr-FR" dirty="0"/>
              <a:t>La distribution des dossiers documentaires et le travail d'écriture à partir d'un outil inventé par Street </a:t>
            </a:r>
            <a:r>
              <a:rPr lang="fr-FR" dirty="0" err="1"/>
              <a:t>Def</a:t>
            </a:r>
            <a:r>
              <a:rPr lang="fr-FR" dirty="0"/>
              <a:t> Records, à savoir le </a:t>
            </a:r>
            <a:r>
              <a:rPr lang="fr-FR" dirty="0" err="1"/>
              <a:t>slamalauréat</a:t>
            </a:r>
            <a:endParaRPr lang="fr-FR" dirty="0"/>
          </a:p>
          <a:p>
            <a:pPr marL="285750" indent="-285750">
              <a:buFont typeface="Arial" panose="020B0604020202020204" pitchFamily="34" charset="0"/>
              <a:buChar char="•"/>
            </a:pPr>
            <a:r>
              <a:rPr lang="fr-FR" dirty="0"/>
              <a:t>Une série d'exercices d'oralité avec des virelangues.</a:t>
            </a:r>
          </a:p>
          <a:p>
            <a:pPr marL="285750" indent="-285750">
              <a:buFont typeface="Arial" panose="020B0604020202020204" pitchFamily="34" charset="0"/>
              <a:buChar char="•"/>
            </a:pPr>
            <a:r>
              <a:rPr lang="fr-FR" dirty="0"/>
              <a:t>La lecture ou slam des textes et éventuellement, l'enregistrement individuel des textes déclamés face micro. </a:t>
            </a:r>
          </a:p>
          <a:p>
            <a:endParaRPr lang="fr-FR" dirty="0"/>
          </a:p>
          <a:p>
            <a:r>
              <a:rPr lang="fr-FR" dirty="0"/>
              <a:t>Durée : 2 à 3h + 1h pour l'enregistrement. </a:t>
            </a:r>
          </a:p>
        </p:txBody>
      </p:sp>
    </p:spTree>
    <p:extLst>
      <p:ext uri="{BB962C8B-B14F-4D97-AF65-F5344CB8AC3E}">
        <p14:creationId xmlns:p14="http://schemas.microsoft.com/office/powerpoint/2010/main" val="1794302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4DE13445-9040-4634-AF92-931597B6D38E}"/>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15295" r="19020"/>
          <a:stretch/>
        </p:blipFill>
        <p:spPr>
          <a:xfrm>
            <a:off x="0" y="0"/>
            <a:ext cx="6006353" cy="6858000"/>
          </a:xfrm>
          <a:prstGeom prst="rect">
            <a:avLst/>
          </a:prstGeom>
        </p:spPr>
      </p:pic>
      <p:sp>
        <p:nvSpPr>
          <p:cNvPr id="6" name="ZoneTexte 5">
            <a:extLst>
              <a:ext uri="{FF2B5EF4-FFF2-40B4-BE49-F238E27FC236}">
                <a16:creationId xmlns:a16="http://schemas.microsoft.com/office/drawing/2014/main" id="{EA843B2F-2855-48E2-8D9A-7D68FEA1DDE5}"/>
              </a:ext>
            </a:extLst>
          </p:cNvPr>
          <p:cNvSpPr txBox="1"/>
          <p:nvPr/>
        </p:nvSpPr>
        <p:spPr>
          <a:xfrm>
            <a:off x="5911334" y="5593871"/>
            <a:ext cx="338554" cy="1264129"/>
          </a:xfrm>
          <a:prstGeom prst="rect">
            <a:avLst/>
          </a:prstGeom>
          <a:noFill/>
        </p:spPr>
        <p:txBody>
          <a:bodyPr vert="vert270" wrap="none" rtlCol="0">
            <a:spAutoFit/>
          </a:bodyPr>
          <a:lstStyle/>
          <a:p>
            <a:r>
              <a:rPr lang="fr-FR" sz="1000" dirty="0">
                <a:solidFill>
                  <a:schemeClr val="accent4"/>
                </a:solidFill>
              </a:rPr>
              <a:t>crédit : Emilie Clément</a:t>
            </a:r>
          </a:p>
        </p:txBody>
      </p:sp>
      <p:sp>
        <p:nvSpPr>
          <p:cNvPr id="3" name="Titre 1">
            <a:extLst>
              <a:ext uri="{FF2B5EF4-FFF2-40B4-BE49-F238E27FC236}">
                <a16:creationId xmlns:a16="http://schemas.microsoft.com/office/drawing/2014/main" id="{15097CA6-30A5-DA82-8571-034717E53FDA}"/>
              </a:ext>
            </a:extLst>
          </p:cNvPr>
          <p:cNvSpPr txBox="1">
            <a:spLocks/>
          </p:cNvSpPr>
          <p:nvPr/>
        </p:nvSpPr>
        <p:spPr>
          <a:xfrm>
            <a:off x="6402400" y="871672"/>
            <a:ext cx="4841149"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fr-FR" dirty="0">
                <a:solidFill>
                  <a:schemeClr val="accent4"/>
                </a:solidFill>
              </a:rPr>
              <a:t>Analyser les ateliers de slam</a:t>
            </a:r>
          </a:p>
        </p:txBody>
      </p:sp>
      <p:sp>
        <p:nvSpPr>
          <p:cNvPr id="4" name="ZoneTexte 3">
            <a:extLst>
              <a:ext uri="{FF2B5EF4-FFF2-40B4-BE49-F238E27FC236}">
                <a16:creationId xmlns:a16="http://schemas.microsoft.com/office/drawing/2014/main" id="{D6601CBB-AB2A-522B-9236-1ACE755588ED}"/>
              </a:ext>
            </a:extLst>
          </p:cNvPr>
          <p:cNvSpPr txBox="1"/>
          <p:nvPr/>
        </p:nvSpPr>
        <p:spPr>
          <a:xfrm>
            <a:off x="6477206" y="3159578"/>
            <a:ext cx="4766343" cy="1754326"/>
          </a:xfrm>
          <a:prstGeom prst="rect">
            <a:avLst/>
          </a:prstGeom>
          <a:noFill/>
        </p:spPr>
        <p:txBody>
          <a:bodyPr wrap="square" rtlCol="0">
            <a:spAutoFit/>
          </a:bodyPr>
          <a:lstStyle/>
          <a:p>
            <a:r>
              <a:rPr lang="fr-FR" dirty="0"/>
              <a:t>Ethnographie : observations participantes et non participantes</a:t>
            </a:r>
          </a:p>
          <a:p>
            <a:endParaRPr lang="fr-FR" dirty="0"/>
          </a:p>
          <a:p>
            <a:r>
              <a:rPr lang="fr-FR" dirty="0"/>
              <a:t>Entretiens semi-directifs avec les participants</a:t>
            </a:r>
          </a:p>
          <a:p>
            <a:endParaRPr lang="fr-FR" dirty="0"/>
          </a:p>
          <a:p>
            <a:r>
              <a:rPr lang="fr-FR" dirty="0"/>
              <a:t>Etude des textes</a:t>
            </a:r>
          </a:p>
        </p:txBody>
      </p:sp>
    </p:spTree>
    <p:extLst>
      <p:ext uri="{BB962C8B-B14F-4D97-AF65-F5344CB8AC3E}">
        <p14:creationId xmlns:p14="http://schemas.microsoft.com/office/powerpoint/2010/main" val="14113067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7FF6172-6791-497A-9AFC-BAA153D4B170}"/>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l="29153" r="33347"/>
          <a:stretch/>
        </p:blipFill>
        <p:spPr>
          <a:xfrm rot="16200000">
            <a:off x="2667000" y="-2667000"/>
            <a:ext cx="6858000" cy="12192000"/>
          </a:xfrm>
          <a:prstGeom prst="rect">
            <a:avLst/>
          </a:prstGeom>
        </p:spPr>
      </p:pic>
      <p:sp>
        <p:nvSpPr>
          <p:cNvPr id="6" name="Rectangle 5">
            <a:extLst>
              <a:ext uri="{FF2B5EF4-FFF2-40B4-BE49-F238E27FC236}">
                <a16:creationId xmlns:a16="http://schemas.microsoft.com/office/drawing/2014/main" id="{F06D5C91-E78B-4F1F-8F21-59B8ED8D2E15}"/>
              </a:ext>
            </a:extLst>
          </p:cNvPr>
          <p:cNvSpPr/>
          <p:nvPr/>
        </p:nvSpPr>
        <p:spPr>
          <a:xfrm>
            <a:off x="0" y="2349891"/>
            <a:ext cx="12192000" cy="317256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CA7DF719-20C5-44EE-8E58-93488402C061}"/>
              </a:ext>
            </a:extLst>
          </p:cNvPr>
          <p:cNvSpPr>
            <a:spLocks noGrp="1"/>
          </p:cNvSpPr>
          <p:nvPr>
            <p:ph type="title"/>
          </p:nvPr>
        </p:nvSpPr>
        <p:spPr>
          <a:xfrm>
            <a:off x="603504" y="2791178"/>
            <a:ext cx="10780776" cy="2079572"/>
          </a:xfrm>
        </p:spPr>
        <p:txBody>
          <a:bodyPr>
            <a:normAutofit/>
          </a:bodyPr>
          <a:lstStyle/>
          <a:p>
            <a:r>
              <a:rPr lang="fr-FR" sz="7200" dirty="0">
                <a:solidFill>
                  <a:schemeClr val="bg1"/>
                </a:solidFill>
              </a:rPr>
              <a:t>Collectif, </a:t>
            </a:r>
            <a:r>
              <a:rPr lang="fr-FR" sz="7200" dirty="0" err="1">
                <a:solidFill>
                  <a:schemeClr val="bg1"/>
                </a:solidFill>
              </a:rPr>
              <a:t>concernement</a:t>
            </a:r>
            <a:r>
              <a:rPr lang="fr-FR" sz="7200" dirty="0">
                <a:solidFill>
                  <a:schemeClr val="bg1"/>
                </a:solidFill>
              </a:rPr>
              <a:t> et communauté</a:t>
            </a:r>
          </a:p>
        </p:txBody>
      </p:sp>
      <p:sp>
        <p:nvSpPr>
          <p:cNvPr id="9" name="ZoneTexte 8">
            <a:extLst>
              <a:ext uri="{FF2B5EF4-FFF2-40B4-BE49-F238E27FC236}">
                <a16:creationId xmlns:a16="http://schemas.microsoft.com/office/drawing/2014/main" id="{29250104-01AA-4D99-A2B0-6F23FD560BA7}"/>
              </a:ext>
            </a:extLst>
          </p:cNvPr>
          <p:cNvSpPr txBox="1"/>
          <p:nvPr/>
        </p:nvSpPr>
        <p:spPr>
          <a:xfrm>
            <a:off x="11838057" y="979964"/>
            <a:ext cx="353943" cy="1369927"/>
          </a:xfrm>
          <a:prstGeom prst="rect">
            <a:avLst/>
          </a:prstGeom>
          <a:noFill/>
        </p:spPr>
        <p:txBody>
          <a:bodyPr vert="vert270" wrap="none" rtlCol="0">
            <a:spAutoFit/>
          </a:bodyPr>
          <a:lstStyle/>
          <a:p>
            <a:r>
              <a:rPr lang="fr-FR" sz="1100" dirty="0">
                <a:solidFill>
                  <a:schemeClr val="accent4"/>
                </a:solidFill>
              </a:rPr>
              <a:t>crédit : Emilie Clément</a:t>
            </a:r>
          </a:p>
        </p:txBody>
      </p:sp>
    </p:spTree>
    <p:extLst>
      <p:ext uri="{BB962C8B-B14F-4D97-AF65-F5344CB8AC3E}">
        <p14:creationId xmlns:p14="http://schemas.microsoft.com/office/powerpoint/2010/main" val="2897135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5340E-65F9-4A3B-BC9E-89BF6386E1D0}"/>
              </a:ext>
            </a:extLst>
          </p:cNvPr>
          <p:cNvSpPr>
            <a:spLocks noGrp="1"/>
          </p:cNvSpPr>
          <p:nvPr>
            <p:ph type="title"/>
          </p:nvPr>
        </p:nvSpPr>
        <p:spPr>
          <a:xfrm>
            <a:off x="6469476" y="836416"/>
            <a:ext cx="5136775" cy="1658198"/>
          </a:xfrm>
        </p:spPr>
        <p:txBody>
          <a:bodyPr>
            <a:normAutofit/>
          </a:bodyPr>
          <a:lstStyle/>
          <a:p>
            <a:r>
              <a:rPr lang="fr-FR" dirty="0">
                <a:solidFill>
                  <a:schemeClr val="accent5"/>
                </a:solidFill>
              </a:rPr>
              <a:t>Des ateliers</a:t>
            </a:r>
          </a:p>
        </p:txBody>
      </p:sp>
      <p:sp>
        <p:nvSpPr>
          <p:cNvPr id="3" name="ZoneTexte 2">
            <a:extLst>
              <a:ext uri="{FF2B5EF4-FFF2-40B4-BE49-F238E27FC236}">
                <a16:creationId xmlns:a16="http://schemas.microsoft.com/office/drawing/2014/main" id="{E8E0425E-AF47-103A-4AB1-94921C6A332F}"/>
              </a:ext>
            </a:extLst>
          </p:cNvPr>
          <p:cNvSpPr txBox="1"/>
          <p:nvPr/>
        </p:nvSpPr>
        <p:spPr>
          <a:xfrm>
            <a:off x="6469476" y="3028950"/>
            <a:ext cx="5136775" cy="2031325"/>
          </a:xfrm>
          <a:prstGeom prst="rect">
            <a:avLst/>
          </a:prstGeom>
          <a:noFill/>
        </p:spPr>
        <p:txBody>
          <a:bodyPr wrap="square" rtlCol="0">
            <a:spAutoFit/>
          </a:bodyPr>
          <a:lstStyle/>
          <a:p>
            <a:r>
              <a:rPr lang="fr-FR" dirty="0"/>
              <a:t>Nombre d’ateliers</a:t>
            </a:r>
          </a:p>
          <a:p>
            <a:r>
              <a:rPr lang="fr-FR" dirty="0"/>
              <a:t>Nombre de participants</a:t>
            </a:r>
          </a:p>
          <a:p>
            <a:r>
              <a:rPr lang="fr-FR" dirty="0"/>
              <a:t>Nombre de textes</a:t>
            </a:r>
          </a:p>
          <a:p>
            <a:endParaRPr lang="fr-FR" dirty="0"/>
          </a:p>
          <a:p>
            <a:r>
              <a:rPr lang="fr-FR" dirty="0"/>
              <a:t>Caractéristiques des participants</a:t>
            </a:r>
          </a:p>
          <a:p>
            <a:endParaRPr lang="fr-FR" dirty="0"/>
          </a:p>
          <a:p>
            <a:endParaRPr lang="fr-FR" dirty="0"/>
          </a:p>
        </p:txBody>
      </p:sp>
      <p:pic>
        <p:nvPicPr>
          <p:cNvPr id="4" name="Espace réservé d’image 12">
            <a:extLst>
              <a:ext uri="{FF2B5EF4-FFF2-40B4-BE49-F238E27FC236}">
                <a16:creationId xmlns:a16="http://schemas.microsoft.com/office/drawing/2014/main" id="{244CE148-784E-3898-91F7-F34EB21F1B39}"/>
              </a:ext>
            </a:extLst>
          </p:cNvPr>
          <p:cNvPicPr>
            <a:picLocks noChangeAspect="1"/>
          </p:cNvPicPr>
          <p:nvPr/>
        </p:nvPicPr>
        <p:blipFill rotWithShape="1">
          <a:blip r:embed="rId2"/>
          <a:srcRect l="21746" t="18656" r="21746" b="11193"/>
          <a:stretch/>
        </p:blipFill>
        <p:spPr>
          <a:xfrm>
            <a:off x="1" y="0"/>
            <a:ext cx="6000750" cy="6858000"/>
          </a:xfrm>
          <a:prstGeom prst="rect">
            <a:avLst/>
          </a:prstGeom>
        </p:spPr>
      </p:pic>
    </p:spTree>
    <p:extLst>
      <p:ext uri="{BB962C8B-B14F-4D97-AF65-F5344CB8AC3E}">
        <p14:creationId xmlns:p14="http://schemas.microsoft.com/office/powerpoint/2010/main" val="2431120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38CDE-5F42-44D0-8903-E291235AE4A8}"/>
              </a:ext>
            </a:extLst>
          </p:cNvPr>
          <p:cNvSpPr>
            <a:spLocks noGrp="1"/>
          </p:cNvSpPr>
          <p:nvPr>
            <p:ph type="title"/>
          </p:nvPr>
        </p:nvSpPr>
        <p:spPr/>
        <p:txBody>
          <a:bodyPr/>
          <a:lstStyle/>
          <a:p>
            <a:r>
              <a:rPr lang="fr-FR" dirty="0">
                <a:solidFill>
                  <a:schemeClr val="accent5"/>
                </a:solidFill>
              </a:rPr>
              <a:t>Octobre 2023 &gt; mars 2024</a:t>
            </a:r>
          </a:p>
        </p:txBody>
      </p:sp>
      <p:graphicFrame>
        <p:nvGraphicFramePr>
          <p:cNvPr id="4" name="Espace réservé du contenu 3">
            <a:extLst>
              <a:ext uri="{FF2B5EF4-FFF2-40B4-BE49-F238E27FC236}">
                <a16:creationId xmlns:a16="http://schemas.microsoft.com/office/drawing/2014/main" id="{A9301072-B209-43C4-B9AC-A202D354809F}"/>
              </a:ext>
            </a:extLst>
          </p:cNvPr>
          <p:cNvGraphicFramePr>
            <a:graphicFrameLocks noGrp="1"/>
          </p:cNvGraphicFramePr>
          <p:nvPr>
            <p:ph idx="1"/>
            <p:extLst>
              <p:ext uri="{D42A27DB-BD31-4B8C-83A1-F6EECF244321}">
                <p14:modId xmlns:p14="http://schemas.microsoft.com/office/powerpoint/2010/main" val="1370685536"/>
              </p:ext>
            </p:extLst>
          </p:nvPr>
        </p:nvGraphicFramePr>
        <p:xfrm>
          <a:off x="808263" y="2015672"/>
          <a:ext cx="10575472" cy="2082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Image 9">
            <a:extLst>
              <a:ext uri="{FF2B5EF4-FFF2-40B4-BE49-F238E27FC236}">
                <a16:creationId xmlns:a16="http://schemas.microsoft.com/office/drawing/2014/main" id="{DF0C0E59-5CF8-42BA-8F36-E2F0A44834CF}"/>
              </a:ext>
            </a:extLst>
          </p:cNvPr>
          <p:cNvPicPr>
            <a:picLocks noChangeAspect="1"/>
          </p:cNvPicPr>
          <p:nvPr/>
        </p:nvPicPr>
        <p:blipFill rotWithShape="1">
          <a:blip r:embed="rId7">
            <a:extLst>
              <a:ext uri="{28A0092B-C50C-407E-A947-70E740481C1C}">
                <a14:useLocalDpi xmlns:a14="http://schemas.microsoft.com/office/drawing/2010/main" val="0"/>
              </a:ext>
            </a:extLst>
          </a:blip>
          <a:srcRect t="33967" r="16326" b="43255"/>
          <a:stretch/>
        </p:blipFill>
        <p:spPr>
          <a:xfrm>
            <a:off x="-1" y="4368800"/>
            <a:ext cx="12192001" cy="2489200"/>
          </a:xfrm>
          <a:prstGeom prst="rect">
            <a:avLst/>
          </a:prstGeom>
        </p:spPr>
      </p:pic>
    </p:spTree>
    <p:extLst>
      <p:ext uri="{BB962C8B-B14F-4D97-AF65-F5344CB8AC3E}">
        <p14:creationId xmlns:p14="http://schemas.microsoft.com/office/powerpoint/2010/main" val="17026289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5340E-65F9-4A3B-BC9E-89BF6386E1D0}"/>
              </a:ext>
            </a:extLst>
          </p:cNvPr>
          <p:cNvSpPr>
            <a:spLocks noGrp="1"/>
          </p:cNvSpPr>
          <p:nvPr>
            <p:ph type="title"/>
          </p:nvPr>
        </p:nvSpPr>
        <p:spPr>
          <a:xfrm>
            <a:off x="5698670" y="836416"/>
            <a:ext cx="5907582" cy="1658198"/>
          </a:xfrm>
        </p:spPr>
        <p:txBody>
          <a:bodyPr>
            <a:normAutofit/>
          </a:bodyPr>
          <a:lstStyle/>
          <a:p>
            <a:r>
              <a:rPr lang="fr-FR" dirty="0">
                <a:solidFill>
                  <a:schemeClr val="accent5"/>
                </a:solidFill>
              </a:rPr>
              <a:t>Trois étonnements</a:t>
            </a:r>
          </a:p>
        </p:txBody>
      </p:sp>
      <p:sp>
        <p:nvSpPr>
          <p:cNvPr id="3" name="ZoneTexte 2">
            <a:extLst>
              <a:ext uri="{FF2B5EF4-FFF2-40B4-BE49-F238E27FC236}">
                <a16:creationId xmlns:a16="http://schemas.microsoft.com/office/drawing/2014/main" id="{E8E0425E-AF47-103A-4AB1-94921C6A332F}"/>
              </a:ext>
            </a:extLst>
          </p:cNvPr>
          <p:cNvSpPr txBox="1"/>
          <p:nvPr/>
        </p:nvSpPr>
        <p:spPr>
          <a:xfrm>
            <a:off x="6469476" y="3028950"/>
            <a:ext cx="5136775" cy="369332"/>
          </a:xfrm>
          <a:prstGeom prst="rect">
            <a:avLst/>
          </a:prstGeom>
          <a:noFill/>
        </p:spPr>
        <p:txBody>
          <a:bodyPr wrap="square" rtlCol="0">
            <a:spAutoFit/>
          </a:bodyPr>
          <a:lstStyle/>
          <a:p>
            <a:r>
              <a:rPr lang="fr-FR" dirty="0"/>
              <a:t>.</a:t>
            </a:r>
          </a:p>
        </p:txBody>
      </p:sp>
      <p:pic>
        <p:nvPicPr>
          <p:cNvPr id="6" name="Espace réservé d’image 13">
            <a:extLst>
              <a:ext uri="{FF2B5EF4-FFF2-40B4-BE49-F238E27FC236}">
                <a16:creationId xmlns:a16="http://schemas.microsoft.com/office/drawing/2014/main" id="{C8C18391-4073-6994-245E-24A892ACE0DC}"/>
              </a:ext>
              <a:ext uri="{C183D7F6-B498-43B3-948B-1728B52AA6E4}">
                <adec:decorative xmlns:adec="http://schemas.microsoft.com/office/drawing/2017/decorative" val="0"/>
              </a:ext>
            </a:extLst>
          </p:cNvPr>
          <p:cNvPicPr>
            <a:picLocks noChangeAspect="1"/>
          </p:cNvPicPr>
          <p:nvPr/>
        </p:nvPicPr>
        <p:blipFill rotWithShape="1">
          <a:blip r:embed="rId2"/>
          <a:srcRect l="28022" t="17064" r="34535" b="4126"/>
          <a:stretch/>
        </p:blipFill>
        <p:spPr>
          <a:xfrm rot="5400000">
            <a:off x="991958" y="-991960"/>
            <a:ext cx="3428999" cy="5412921"/>
          </a:xfrm>
          <a:prstGeom prst="rect">
            <a:avLst/>
          </a:prstGeom>
        </p:spPr>
      </p:pic>
      <p:sp>
        <p:nvSpPr>
          <p:cNvPr id="8" name="ZoneTexte 7">
            <a:extLst>
              <a:ext uri="{FF2B5EF4-FFF2-40B4-BE49-F238E27FC236}">
                <a16:creationId xmlns:a16="http://schemas.microsoft.com/office/drawing/2014/main" id="{12DBCD91-1F2B-78F6-3D18-C8E4D9D377B1}"/>
              </a:ext>
            </a:extLst>
          </p:cNvPr>
          <p:cNvSpPr txBox="1"/>
          <p:nvPr/>
        </p:nvSpPr>
        <p:spPr>
          <a:xfrm>
            <a:off x="5943600" y="3028950"/>
            <a:ext cx="5662651" cy="2031325"/>
          </a:xfrm>
          <a:prstGeom prst="rect">
            <a:avLst/>
          </a:prstGeom>
          <a:noFill/>
        </p:spPr>
        <p:txBody>
          <a:bodyPr wrap="square" rtlCol="0">
            <a:spAutoFit/>
          </a:bodyPr>
          <a:lstStyle/>
          <a:p>
            <a:r>
              <a:rPr lang="fr-FR" dirty="0"/>
              <a:t>Le groupe</a:t>
            </a:r>
          </a:p>
          <a:p>
            <a:endParaRPr lang="fr-FR" dirty="0"/>
          </a:p>
          <a:p>
            <a:r>
              <a:rPr lang="fr-FR" dirty="0"/>
              <a:t>Les </a:t>
            </a:r>
            <a:r>
              <a:rPr lang="fr-FR" dirty="0" err="1"/>
              <a:t>concernements</a:t>
            </a:r>
            <a:endParaRPr lang="fr-FR" dirty="0"/>
          </a:p>
          <a:p>
            <a:endParaRPr lang="fr-FR" dirty="0"/>
          </a:p>
          <a:p>
            <a:r>
              <a:rPr lang="fr-FR" dirty="0"/>
              <a:t>La communauté</a:t>
            </a:r>
          </a:p>
          <a:p>
            <a:endParaRPr lang="fr-FR" dirty="0"/>
          </a:p>
          <a:p>
            <a:endParaRPr lang="fr-FR" dirty="0"/>
          </a:p>
        </p:txBody>
      </p:sp>
      <p:pic>
        <p:nvPicPr>
          <p:cNvPr id="9" name="Image 8">
            <a:extLst>
              <a:ext uri="{FF2B5EF4-FFF2-40B4-BE49-F238E27FC236}">
                <a16:creationId xmlns:a16="http://schemas.microsoft.com/office/drawing/2014/main" id="{907C0B7C-B3C1-1663-BA9F-8E1C6E8665C9}"/>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9276" r="55602" b="22887"/>
          <a:stretch/>
        </p:blipFill>
        <p:spPr>
          <a:xfrm>
            <a:off x="-3" y="3398282"/>
            <a:ext cx="5412920" cy="3459718"/>
          </a:xfrm>
          <a:prstGeom prst="rect">
            <a:avLst/>
          </a:prstGeom>
        </p:spPr>
      </p:pic>
    </p:spTree>
    <p:extLst>
      <p:ext uri="{BB962C8B-B14F-4D97-AF65-F5344CB8AC3E}">
        <p14:creationId xmlns:p14="http://schemas.microsoft.com/office/powerpoint/2010/main" val="2793763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8E190-EDB3-433B-8DC1-08EE0309B6A8}"/>
              </a:ext>
            </a:extLst>
          </p:cNvPr>
          <p:cNvSpPr>
            <a:spLocks noGrp="1"/>
          </p:cNvSpPr>
          <p:nvPr>
            <p:ph type="title"/>
          </p:nvPr>
        </p:nvSpPr>
        <p:spPr>
          <a:xfrm>
            <a:off x="6412967" y="438965"/>
            <a:ext cx="4357054" cy="1658198"/>
          </a:xfrm>
        </p:spPr>
        <p:txBody>
          <a:bodyPr>
            <a:normAutofit/>
          </a:bodyPr>
          <a:lstStyle/>
          <a:p>
            <a:r>
              <a:rPr lang="fr-FR" sz="3600" dirty="0">
                <a:solidFill>
                  <a:schemeClr val="accent3">
                    <a:lumMod val="60000"/>
                    <a:lumOff val="40000"/>
                  </a:schemeClr>
                </a:solidFill>
              </a:rPr>
              <a:t>En guise d’introduction</a:t>
            </a:r>
          </a:p>
        </p:txBody>
      </p:sp>
      <p:pic>
        <p:nvPicPr>
          <p:cNvPr id="5" name="Image 4">
            <a:extLst>
              <a:ext uri="{FF2B5EF4-FFF2-40B4-BE49-F238E27FC236}">
                <a16:creationId xmlns:a16="http://schemas.microsoft.com/office/drawing/2014/main" id="{544CA300-8B35-4B16-8BB6-182127AA1D15}"/>
              </a:ext>
            </a:extLst>
          </p:cNvPr>
          <p:cNvPicPr>
            <a:picLocks noChangeAspect="1"/>
          </p:cNvPicPr>
          <p:nvPr/>
        </p:nvPicPr>
        <p:blipFill rotWithShape="1">
          <a:blip r:embed="rId2">
            <a:duotone>
              <a:schemeClr val="accent3">
                <a:shade val="45000"/>
                <a:satMod val="135000"/>
              </a:schemeClr>
              <a:prstClr val="white"/>
            </a:duotone>
            <a:extLst>
              <a:ext uri="{28A0092B-C50C-407E-A947-70E740481C1C}">
                <a14:useLocalDpi xmlns:a14="http://schemas.microsoft.com/office/drawing/2010/main" val="0"/>
              </a:ext>
            </a:extLst>
          </a:blip>
          <a:srcRect b="13931"/>
          <a:stretch/>
        </p:blipFill>
        <p:spPr>
          <a:xfrm>
            <a:off x="0" y="0"/>
            <a:ext cx="5976000" cy="6858000"/>
          </a:xfrm>
          <a:prstGeom prst="rect">
            <a:avLst/>
          </a:prstGeom>
        </p:spPr>
      </p:pic>
      <p:sp>
        <p:nvSpPr>
          <p:cNvPr id="3" name="ZoneTexte 2">
            <a:extLst>
              <a:ext uri="{FF2B5EF4-FFF2-40B4-BE49-F238E27FC236}">
                <a16:creationId xmlns:a16="http://schemas.microsoft.com/office/drawing/2014/main" id="{697B65DB-0080-7195-46B6-6263E0E8C15F}"/>
              </a:ext>
            </a:extLst>
          </p:cNvPr>
          <p:cNvSpPr txBox="1"/>
          <p:nvPr/>
        </p:nvSpPr>
        <p:spPr>
          <a:xfrm>
            <a:off x="6402400" y="2751364"/>
            <a:ext cx="4766343" cy="2031325"/>
          </a:xfrm>
          <a:prstGeom prst="rect">
            <a:avLst/>
          </a:prstGeom>
          <a:noFill/>
        </p:spPr>
        <p:txBody>
          <a:bodyPr wrap="square" rtlCol="0">
            <a:spAutoFit/>
          </a:bodyPr>
          <a:lstStyle/>
          <a:p>
            <a:r>
              <a:rPr lang="fr-FR" dirty="0"/>
              <a:t>Le projet ECODOC</a:t>
            </a:r>
          </a:p>
          <a:p>
            <a:endParaRPr lang="fr-FR" dirty="0"/>
          </a:p>
          <a:p>
            <a:r>
              <a:rPr lang="fr-FR" dirty="0"/>
              <a:t>Un projet de recherche participative</a:t>
            </a:r>
          </a:p>
          <a:p>
            <a:endParaRPr lang="fr-FR" dirty="0"/>
          </a:p>
          <a:p>
            <a:r>
              <a:rPr lang="fr-FR" dirty="0"/>
              <a:t>Un collectif à créer</a:t>
            </a:r>
          </a:p>
          <a:p>
            <a:endParaRPr lang="fr-FR" dirty="0"/>
          </a:p>
          <a:p>
            <a:r>
              <a:rPr lang="fr-FR" dirty="0"/>
              <a:t>Un problème à énoncer.</a:t>
            </a:r>
          </a:p>
        </p:txBody>
      </p:sp>
      <p:grpSp>
        <p:nvGrpSpPr>
          <p:cNvPr id="4" name="Groupe 3">
            <a:extLst>
              <a:ext uri="{FF2B5EF4-FFF2-40B4-BE49-F238E27FC236}">
                <a16:creationId xmlns:a16="http://schemas.microsoft.com/office/drawing/2014/main" id="{FA11CE87-B0D4-6229-09D8-C805DEDD55E7}"/>
              </a:ext>
            </a:extLst>
          </p:cNvPr>
          <p:cNvGrpSpPr/>
          <p:nvPr/>
        </p:nvGrpSpPr>
        <p:grpSpPr>
          <a:xfrm>
            <a:off x="10499271" y="5102679"/>
            <a:ext cx="1556441" cy="1630245"/>
            <a:chOff x="9673412" y="135395"/>
            <a:chExt cx="2160000" cy="2160000"/>
          </a:xfrm>
        </p:grpSpPr>
        <p:sp>
          <p:nvSpPr>
            <p:cNvPr id="6" name="Ellipse 5">
              <a:extLst>
                <a:ext uri="{FF2B5EF4-FFF2-40B4-BE49-F238E27FC236}">
                  <a16:creationId xmlns:a16="http://schemas.microsoft.com/office/drawing/2014/main" id="{B8910086-CB06-C3FA-0E32-0553CC7FBEA3}"/>
                </a:ext>
              </a:extLst>
            </p:cNvPr>
            <p:cNvSpPr/>
            <p:nvPr/>
          </p:nvSpPr>
          <p:spPr>
            <a:xfrm>
              <a:off x="9673412" y="135395"/>
              <a:ext cx="2160000" cy="216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782239C1-7B0A-1227-D83A-1EF3271D1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18073" y="480056"/>
              <a:ext cx="1470677" cy="1470677"/>
            </a:xfrm>
            <a:prstGeom prst="rect">
              <a:avLst/>
            </a:prstGeom>
          </p:spPr>
        </p:pic>
      </p:grpSp>
    </p:spTree>
    <p:extLst>
      <p:ext uri="{BB962C8B-B14F-4D97-AF65-F5344CB8AC3E}">
        <p14:creationId xmlns:p14="http://schemas.microsoft.com/office/powerpoint/2010/main" val="1344830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5340E-65F9-4A3B-BC9E-89BF6386E1D0}"/>
              </a:ext>
            </a:extLst>
          </p:cNvPr>
          <p:cNvSpPr>
            <a:spLocks noGrp="1"/>
          </p:cNvSpPr>
          <p:nvPr>
            <p:ph type="title"/>
          </p:nvPr>
        </p:nvSpPr>
        <p:spPr>
          <a:xfrm>
            <a:off x="419740" y="199602"/>
            <a:ext cx="10961274" cy="1658198"/>
          </a:xfrm>
        </p:spPr>
        <p:txBody>
          <a:bodyPr>
            <a:normAutofit/>
          </a:bodyPr>
          <a:lstStyle/>
          <a:p>
            <a:r>
              <a:rPr lang="fr-FR" sz="4800" dirty="0">
                <a:solidFill>
                  <a:schemeClr val="accent5"/>
                </a:solidFill>
              </a:rPr>
              <a:t>Le slam comme outil d'apparition du collectif</a:t>
            </a:r>
          </a:p>
        </p:txBody>
      </p:sp>
      <p:sp>
        <p:nvSpPr>
          <p:cNvPr id="3" name="ZoneTexte 2">
            <a:extLst>
              <a:ext uri="{FF2B5EF4-FFF2-40B4-BE49-F238E27FC236}">
                <a16:creationId xmlns:a16="http://schemas.microsoft.com/office/drawing/2014/main" id="{E8E0425E-AF47-103A-4AB1-94921C6A332F}"/>
              </a:ext>
            </a:extLst>
          </p:cNvPr>
          <p:cNvSpPr txBox="1"/>
          <p:nvPr/>
        </p:nvSpPr>
        <p:spPr>
          <a:xfrm>
            <a:off x="6469476" y="3028950"/>
            <a:ext cx="5136775" cy="369332"/>
          </a:xfrm>
          <a:prstGeom prst="rect">
            <a:avLst/>
          </a:prstGeom>
          <a:noFill/>
        </p:spPr>
        <p:txBody>
          <a:bodyPr wrap="square" rtlCol="0">
            <a:spAutoFit/>
          </a:bodyPr>
          <a:lstStyle/>
          <a:p>
            <a:r>
              <a:rPr lang="fr-FR" dirty="0"/>
              <a:t>.</a:t>
            </a:r>
          </a:p>
        </p:txBody>
      </p:sp>
      <p:pic>
        <p:nvPicPr>
          <p:cNvPr id="7" name="Image 6">
            <a:extLst>
              <a:ext uri="{FF2B5EF4-FFF2-40B4-BE49-F238E27FC236}">
                <a16:creationId xmlns:a16="http://schemas.microsoft.com/office/drawing/2014/main" id="{31495D74-AFE1-B87C-944F-64C156F8398A}"/>
              </a:ext>
            </a:extLst>
          </p:cNvPr>
          <p:cNvPicPr>
            <a:picLocks noChangeAspect="1"/>
          </p:cNvPicPr>
          <p:nvPr/>
        </p:nvPicPr>
        <p:blipFill rotWithShape="1">
          <a:blip r:embed="rId2">
            <a:extLst>
              <a:ext uri="{28A0092B-C50C-407E-A947-70E740481C1C}">
                <a14:useLocalDpi xmlns:a14="http://schemas.microsoft.com/office/drawing/2010/main" val="0"/>
              </a:ext>
            </a:extLst>
          </a:blip>
          <a:srcRect l="247" t="53736" r="-247" b="18296"/>
          <a:stretch/>
        </p:blipFill>
        <p:spPr>
          <a:xfrm>
            <a:off x="0" y="4286250"/>
            <a:ext cx="12260494" cy="2571750"/>
          </a:xfrm>
          <a:prstGeom prst="rect">
            <a:avLst/>
          </a:prstGeom>
        </p:spPr>
      </p:pic>
      <p:sp>
        <p:nvSpPr>
          <p:cNvPr id="4" name="ZoneTexte 3">
            <a:extLst>
              <a:ext uri="{FF2B5EF4-FFF2-40B4-BE49-F238E27FC236}">
                <a16:creationId xmlns:a16="http://schemas.microsoft.com/office/drawing/2014/main" id="{D55E4B5C-7784-4020-94A3-388AEA57351D}"/>
              </a:ext>
            </a:extLst>
          </p:cNvPr>
          <p:cNvSpPr txBox="1"/>
          <p:nvPr/>
        </p:nvSpPr>
        <p:spPr>
          <a:xfrm>
            <a:off x="996043" y="2013287"/>
            <a:ext cx="2424794" cy="1754326"/>
          </a:xfrm>
          <a:prstGeom prst="rect">
            <a:avLst/>
          </a:prstGeom>
          <a:noFill/>
        </p:spPr>
        <p:txBody>
          <a:bodyPr wrap="square" rtlCol="0">
            <a:spAutoFit/>
          </a:bodyPr>
          <a:lstStyle/>
          <a:p>
            <a:r>
              <a:rPr lang="fr-FR" dirty="0"/>
              <a:t>Une activité collective</a:t>
            </a:r>
          </a:p>
          <a:p>
            <a:endParaRPr lang="fr-FR" dirty="0"/>
          </a:p>
          <a:p>
            <a:r>
              <a:rPr lang="fr-FR" dirty="0"/>
              <a:t>&gt; Des temps partagés à la bienveillance</a:t>
            </a:r>
          </a:p>
          <a:p>
            <a:endParaRPr lang="fr-FR" dirty="0"/>
          </a:p>
          <a:p>
            <a:endParaRPr lang="fr-FR" dirty="0"/>
          </a:p>
        </p:txBody>
      </p:sp>
      <p:sp>
        <p:nvSpPr>
          <p:cNvPr id="5" name="ZoneTexte 4">
            <a:extLst>
              <a:ext uri="{FF2B5EF4-FFF2-40B4-BE49-F238E27FC236}">
                <a16:creationId xmlns:a16="http://schemas.microsoft.com/office/drawing/2014/main" id="{301E5B5E-096C-6D90-7013-5AC693398698}"/>
              </a:ext>
            </a:extLst>
          </p:cNvPr>
          <p:cNvSpPr txBox="1"/>
          <p:nvPr/>
        </p:nvSpPr>
        <p:spPr>
          <a:xfrm>
            <a:off x="4883603" y="1999045"/>
            <a:ext cx="2424794" cy="1754326"/>
          </a:xfrm>
          <a:prstGeom prst="rect">
            <a:avLst/>
          </a:prstGeom>
          <a:noFill/>
        </p:spPr>
        <p:txBody>
          <a:bodyPr wrap="square" rtlCol="0">
            <a:spAutoFit/>
          </a:bodyPr>
          <a:lstStyle/>
          <a:p>
            <a:r>
              <a:rPr lang="fr-FR" dirty="0"/>
              <a:t>Une hospitalité</a:t>
            </a:r>
          </a:p>
          <a:p>
            <a:endParaRPr lang="fr-FR" dirty="0"/>
          </a:p>
          <a:p>
            <a:r>
              <a:rPr lang="fr-FR" dirty="0"/>
              <a:t>&gt; De la convivialité à la familiarité</a:t>
            </a:r>
          </a:p>
          <a:p>
            <a:endParaRPr lang="fr-FR" dirty="0"/>
          </a:p>
          <a:p>
            <a:endParaRPr lang="fr-FR" dirty="0"/>
          </a:p>
        </p:txBody>
      </p:sp>
      <p:sp>
        <p:nvSpPr>
          <p:cNvPr id="8" name="ZoneTexte 7">
            <a:extLst>
              <a:ext uri="{FF2B5EF4-FFF2-40B4-BE49-F238E27FC236}">
                <a16:creationId xmlns:a16="http://schemas.microsoft.com/office/drawing/2014/main" id="{616ECA5D-1291-CAA1-B105-671E8E9AB4FB}"/>
              </a:ext>
            </a:extLst>
          </p:cNvPr>
          <p:cNvSpPr txBox="1"/>
          <p:nvPr/>
        </p:nvSpPr>
        <p:spPr>
          <a:xfrm>
            <a:off x="8349343" y="1998443"/>
            <a:ext cx="2424794" cy="1477328"/>
          </a:xfrm>
          <a:prstGeom prst="rect">
            <a:avLst/>
          </a:prstGeom>
          <a:noFill/>
        </p:spPr>
        <p:txBody>
          <a:bodyPr wrap="square" rtlCol="0">
            <a:spAutoFit/>
          </a:bodyPr>
          <a:lstStyle/>
          <a:p>
            <a:r>
              <a:rPr lang="fr-FR" dirty="0"/>
              <a:t>Une émotion partagée</a:t>
            </a:r>
          </a:p>
          <a:p>
            <a:endParaRPr lang="fr-FR" dirty="0"/>
          </a:p>
          <a:p>
            <a:r>
              <a:rPr lang="fr-FR" dirty="0"/>
              <a:t>&gt; De l’écoute à la valuation</a:t>
            </a:r>
          </a:p>
          <a:p>
            <a:endParaRPr lang="fr-FR" dirty="0"/>
          </a:p>
        </p:txBody>
      </p:sp>
    </p:spTree>
    <p:extLst>
      <p:ext uri="{BB962C8B-B14F-4D97-AF65-F5344CB8AC3E}">
        <p14:creationId xmlns:p14="http://schemas.microsoft.com/office/powerpoint/2010/main" val="2243052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5340E-65F9-4A3B-BC9E-89BF6386E1D0}"/>
              </a:ext>
            </a:extLst>
          </p:cNvPr>
          <p:cNvSpPr>
            <a:spLocks noGrp="1"/>
          </p:cNvSpPr>
          <p:nvPr>
            <p:ph type="title"/>
          </p:nvPr>
        </p:nvSpPr>
        <p:spPr>
          <a:xfrm>
            <a:off x="419740" y="199602"/>
            <a:ext cx="10953110" cy="1658198"/>
          </a:xfrm>
        </p:spPr>
        <p:txBody>
          <a:bodyPr>
            <a:normAutofit/>
          </a:bodyPr>
          <a:lstStyle/>
          <a:p>
            <a:r>
              <a:rPr lang="fr-FR" sz="4000" dirty="0">
                <a:solidFill>
                  <a:schemeClr val="accent5"/>
                </a:solidFill>
              </a:rPr>
              <a:t>Le slam comme outil d'énonciation du </a:t>
            </a:r>
            <a:r>
              <a:rPr lang="fr-FR" sz="4000" dirty="0" err="1">
                <a:solidFill>
                  <a:schemeClr val="accent5"/>
                </a:solidFill>
              </a:rPr>
              <a:t>concernement</a:t>
            </a:r>
            <a:endParaRPr lang="fr-FR" sz="4000" dirty="0">
              <a:solidFill>
                <a:schemeClr val="accent5"/>
              </a:solidFill>
            </a:endParaRPr>
          </a:p>
        </p:txBody>
      </p:sp>
      <p:sp>
        <p:nvSpPr>
          <p:cNvPr id="3" name="ZoneTexte 2">
            <a:extLst>
              <a:ext uri="{FF2B5EF4-FFF2-40B4-BE49-F238E27FC236}">
                <a16:creationId xmlns:a16="http://schemas.microsoft.com/office/drawing/2014/main" id="{E8E0425E-AF47-103A-4AB1-94921C6A332F}"/>
              </a:ext>
            </a:extLst>
          </p:cNvPr>
          <p:cNvSpPr txBox="1"/>
          <p:nvPr/>
        </p:nvSpPr>
        <p:spPr>
          <a:xfrm>
            <a:off x="6469476" y="3028950"/>
            <a:ext cx="5136775" cy="369332"/>
          </a:xfrm>
          <a:prstGeom prst="rect">
            <a:avLst/>
          </a:prstGeom>
          <a:noFill/>
        </p:spPr>
        <p:txBody>
          <a:bodyPr wrap="square" rtlCol="0">
            <a:spAutoFit/>
          </a:bodyPr>
          <a:lstStyle/>
          <a:p>
            <a:r>
              <a:rPr lang="fr-FR" dirty="0"/>
              <a:t>.</a:t>
            </a:r>
          </a:p>
        </p:txBody>
      </p:sp>
      <p:sp>
        <p:nvSpPr>
          <p:cNvPr id="4" name="ZoneTexte 3">
            <a:extLst>
              <a:ext uri="{FF2B5EF4-FFF2-40B4-BE49-F238E27FC236}">
                <a16:creationId xmlns:a16="http://schemas.microsoft.com/office/drawing/2014/main" id="{D55E4B5C-7784-4020-94A3-388AEA57351D}"/>
              </a:ext>
            </a:extLst>
          </p:cNvPr>
          <p:cNvSpPr txBox="1"/>
          <p:nvPr/>
        </p:nvSpPr>
        <p:spPr>
          <a:xfrm>
            <a:off x="334735" y="1782455"/>
            <a:ext cx="3216729" cy="2000548"/>
          </a:xfrm>
          <a:prstGeom prst="rect">
            <a:avLst/>
          </a:prstGeom>
          <a:noFill/>
        </p:spPr>
        <p:txBody>
          <a:bodyPr wrap="square" rtlCol="0">
            <a:spAutoFit/>
          </a:bodyPr>
          <a:lstStyle/>
          <a:p>
            <a:r>
              <a:rPr lang="fr-FR" dirty="0"/>
              <a:t>Au plus près du dossier</a:t>
            </a:r>
          </a:p>
          <a:p>
            <a:endParaRPr lang="fr-FR" dirty="0"/>
          </a:p>
          <a:p>
            <a:r>
              <a:rPr lang="fr-FR" sz="1400" dirty="0"/>
              <a:t>Ces textes s'attachent plutôt à montrer la complexité de l'enquête et c'est en fait ce dont les personnes témoignent. Leur </a:t>
            </a:r>
            <a:r>
              <a:rPr lang="fr-FR" sz="1400" dirty="0" err="1"/>
              <a:t>concernement</a:t>
            </a:r>
            <a:r>
              <a:rPr lang="fr-FR" sz="1400" dirty="0"/>
              <a:t> est fixé sur la complexité et la difficulté d'avoir des réponses. </a:t>
            </a:r>
          </a:p>
          <a:p>
            <a:endParaRPr lang="fr-FR" dirty="0"/>
          </a:p>
        </p:txBody>
      </p:sp>
      <p:sp>
        <p:nvSpPr>
          <p:cNvPr id="5" name="ZoneTexte 4">
            <a:extLst>
              <a:ext uri="{FF2B5EF4-FFF2-40B4-BE49-F238E27FC236}">
                <a16:creationId xmlns:a16="http://schemas.microsoft.com/office/drawing/2014/main" id="{301E5B5E-096C-6D90-7013-5AC693398698}"/>
              </a:ext>
            </a:extLst>
          </p:cNvPr>
          <p:cNvSpPr txBox="1"/>
          <p:nvPr/>
        </p:nvSpPr>
        <p:spPr>
          <a:xfrm>
            <a:off x="4237265" y="1805141"/>
            <a:ext cx="3559628" cy="1723549"/>
          </a:xfrm>
          <a:prstGeom prst="rect">
            <a:avLst/>
          </a:prstGeom>
          <a:noFill/>
        </p:spPr>
        <p:txBody>
          <a:bodyPr wrap="square" rtlCol="0">
            <a:spAutoFit/>
          </a:bodyPr>
          <a:lstStyle/>
          <a:p>
            <a:r>
              <a:rPr lang="fr-FR" dirty="0"/>
              <a:t>Des échos du dossier</a:t>
            </a:r>
          </a:p>
          <a:p>
            <a:endParaRPr lang="fr-FR" dirty="0"/>
          </a:p>
          <a:p>
            <a:r>
              <a:rPr lang="fr-FR" sz="1400" dirty="0"/>
              <a:t>Ces textes reflètent non seulement les préoccupations des personnes concernant la nature, mais en vérité des inquiétudes intimes bien plus larges, souvent sociales et économiques. </a:t>
            </a:r>
            <a:endParaRPr lang="fr-FR" dirty="0"/>
          </a:p>
        </p:txBody>
      </p:sp>
      <p:sp>
        <p:nvSpPr>
          <p:cNvPr id="8" name="ZoneTexte 7">
            <a:extLst>
              <a:ext uri="{FF2B5EF4-FFF2-40B4-BE49-F238E27FC236}">
                <a16:creationId xmlns:a16="http://schemas.microsoft.com/office/drawing/2014/main" id="{616ECA5D-1291-CAA1-B105-671E8E9AB4FB}"/>
              </a:ext>
            </a:extLst>
          </p:cNvPr>
          <p:cNvSpPr txBox="1"/>
          <p:nvPr/>
        </p:nvSpPr>
        <p:spPr>
          <a:xfrm>
            <a:off x="8369033" y="1805141"/>
            <a:ext cx="3111954" cy="1508105"/>
          </a:xfrm>
          <a:prstGeom prst="rect">
            <a:avLst/>
          </a:prstGeom>
          <a:noFill/>
        </p:spPr>
        <p:txBody>
          <a:bodyPr wrap="square" rtlCol="0">
            <a:spAutoFit/>
          </a:bodyPr>
          <a:lstStyle/>
          <a:p>
            <a:r>
              <a:rPr lang="fr-FR" dirty="0"/>
              <a:t>Le dossier en prétexte</a:t>
            </a:r>
          </a:p>
          <a:p>
            <a:endParaRPr lang="fr-FR" dirty="0"/>
          </a:p>
          <a:p>
            <a:r>
              <a:rPr lang="fr-FR" sz="1400" dirty="0"/>
              <a:t>Les textes affirment en revanche un positionnement, un message, qui est le reflet manifeste des inquiétudes des personnes. </a:t>
            </a:r>
          </a:p>
        </p:txBody>
      </p:sp>
      <p:pic>
        <p:nvPicPr>
          <p:cNvPr id="9" name="Image 8">
            <a:extLst>
              <a:ext uri="{FF2B5EF4-FFF2-40B4-BE49-F238E27FC236}">
                <a16:creationId xmlns:a16="http://schemas.microsoft.com/office/drawing/2014/main" id="{8D4A731E-D034-4C92-F6B9-F2E4B7765904}"/>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32078" b="38778"/>
          <a:stretch/>
        </p:blipFill>
        <p:spPr>
          <a:xfrm>
            <a:off x="0" y="4201407"/>
            <a:ext cx="12192000" cy="2664934"/>
          </a:xfrm>
          <a:prstGeom prst="rect">
            <a:avLst/>
          </a:prstGeom>
        </p:spPr>
      </p:pic>
    </p:spTree>
    <p:extLst>
      <p:ext uri="{BB962C8B-B14F-4D97-AF65-F5344CB8AC3E}">
        <p14:creationId xmlns:p14="http://schemas.microsoft.com/office/powerpoint/2010/main" val="2534104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538CDE-5F42-44D0-8903-E291235AE4A8}"/>
              </a:ext>
            </a:extLst>
          </p:cNvPr>
          <p:cNvSpPr>
            <a:spLocks noGrp="1"/>
          </p:cNvSpPr>
          <p:nvPr>
            <p:ph type="title"/>
          </p:nvPr>
        </p:nvSpPr>
        <p:spPr/>
        <p:txBody>
          <a:bodyPr/>
          <a:lstStyle/>
          <a:p>
            <a:r>
              <a:rPr lang="fr-FR" dirty="0">
                <a:solidFill>
                  <a:schemeClr val="accent5"/>
                </a:solidFill>
              </a:rPr>
              <a:t>A propos du </a:t>
            </a:r>
            <a:r>
              <a:rPr lang="fr-FR" dirty="0" err="1">
                <a:solidFill>
                  <a:schemeClr val="accent5"/>
                </a:solidFill>
              </a:rPr>
              <a:t>concernement</a:t>
            </a:r>
            <a:endParaRPr lang="fr-FR" dirty="0">
              <a:solidFill>
                <a:schemeClr val="accent5"/>
              </a:solidFill>
            </a:endParaRPr>
          </a:p>
        </p:txBody>
      </p:sp>
      <p:graphicFrame>
        <p:nvGraphicFramePr>
          <p:cNvPr id="4" name="Espace réservé du contenu 3">
            <a:extLst>
              <a:ext uri="{FF2B5EF4-FFF2-40B4-BE49-F238E27FC236}">
                <a16:creationId xmlns:a16="http://schemas.microsoft.com/office/drawing/2014/main" id="{A9301072-B209-43C4-B9AC-A202D354809F}"/>
              </a:ext>
            </a:extLst>
          </p:cNvPr>
          <p:cNvGraphicFramePr>
            <a:graphicFrameLocks noGrp="1"/>
          </p:cNvGraphicFramePr>
          <p:nvPr>
            <p:ph idx="1"/>
            <p:extLst>
              <p:ext uri="{D42A27DB-BD31-4B8C-83A1-F6EECF244321}">
                <p14:modId xmlns:p14="http://schemas.microsoft.com/office/powerpoint/2010/main" val="385113023"/>
              </p:ext>
            </p:extLst>
          </p:nvPr>
        </p:nvGraphicFramePr>
        <p:xfrm>
          <a:off x="3915454" y="4839906"/>
          <a:ext cx="6368143" cy="18272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ZoneTexte 5">
            <a:extLst>
              <a:ext uri="{FF2B5EF4-FFF2-40B4-BE49-F238E27FC236}">
                <a16:creationId xmlns:a16="http://schemas.microsoft.com/office/drawing/2014/main" id="{97CEF869-0703-E10E-D0A2-8C0294C770CE}"/>
              </a:ext>
            </a:extLst>
          </p:cNvPr>
          <p:cNvSpPr txBox="1"/>
          <p:nvPr/>
        </p:nvSpPr>
        <p:spPr>
          <a:xfrm>
            <a:off x="675934" y="1875203"/>
            <a:ext cx="10772775" cy="3416320"/>
          </a:xfrm>
          <a:prstGeom prst="rect">
            <a:avLst/>
          </a:prstGeom>
          <a:noFill/>
        </p:spPr>
        <p:txBody>
          <a:bodyPr wrap="square" rtlCol="0">
            <a:spAutoFit/>
          </a:bodyPr>
          <a:lstStyle/>
          <a:p>
            <a:r>
              <a:rPr lang="fr-FR" sz="1800" dirty="0"/>
              <a:t>Chacun de ces modes d'appropriation du thème et du dossier documentaire donne un accès différent au </a:t>
            </a:r>
            <a:r>
              <a:rPr lang="fr-FR" sz="1800" dirty="0" err="1"/>
              <a:t>concernement</a:t>
            </a:r>
            <a:r>
              <a:rPr lang="fr-FR" sz="1800" dirty="0"/>
              <a:t>, mais en revanche aucun texte n'est détaché de l'émotion et d'un certain engagement intime de la personne vis à vis du thème. Il y bien expression d'un </a:t>
            </a:r>
            <a:r>
              <a:rPr lang="fr-FR" sz="1800" dirty="0" err="1"/>
              <a:t>concernement</a:t>
            </a:r>
            <a:r>
              <a:rPr lang="fr-FR" sz="1800" dirty="0"/>
              <a:t> qui est plus ou moins facile à lire. </a:t>
            </a:r>
          </a:p>
          <a:p>
            <a:endParaRPr lang="fr-FR" dirty="0"/>
          </a:p>
          <a:p>
            <a:r>
              <a:rPr lang="fr-FR" dirty="0"/>
              <a:t>Nous n'avons pas eu le temps de prévoir un débrief collaboratif, dans lequel chacun aurait accepté de se livrer et de livrer son intimité. Avec un groupe constitué, il serait possible de revenir sur les idées clés des textes dans un second rdv. </a:t>
            </a:r>
          </a:p>
          <a:p>
            <a:endParaRPr lang="fr-FR" dirty="0"/>
          </a:p>
          <a:p>
            <a:r>
              <a:rPr lang="fr-FR" dirty="0"/>
              <a:t>Deux ateliers avec des publics captifs et là encore les textes montrent ces mêmes trois modes d'appropriation des dossiers documentaires et révèlent des idées, des inquiétudes, des </a:t>
            </a:r>
            <a:r>
              <a:rPr lang="fr-FR" dirty="0" err="1"/>
              <a:t>concernements</a:t>
            </a:r>
            <a:r>
              <a:rPr lang="fr-FR" dirty="0"/>
              <a:t> qui sont très intéressants à travailler dans le groupe. </a:t>
            </a:r>
          </a:p>
          <a:p>
            <a:endParaRPr lang="fr-FR" dirty="0"/>
          </a:p>
        </p:txBody>
      </p:sp>
    </p:spTree>
    <p:extLst>
      <p:ext uri="{BB962C8B-B14F-4D97-AF65-F5344CB8AC3E}">
        <p14:creationId xmlns:p14="http://schemas.microsoft.com/office/powerpoint/2010/main" val="3758163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555340E-65F9-4A3B-BC9E-89BF6386E1D0}"/>
              </a:ext>
            </a:extLst>
          </p:cNvPr>
          <p:cNvSpPr>
            <a:spLocks noGrp="1"/>
          </p:cNvSpPr>
          <p:nvPr>
            <p:ph type="title"/>
          </p:nvPr>
        </p:nvSpPr>
        <p:spPr>
          <a:xfrm>
            <a:off x="419740" y="199602"/>
            <a:ext cx="10504074" cy="1658198"/>
          </a:xfrm>
        </p:spPr>
        <p:txBody>
          <a:bodyPr>
            <a:normAutofit/>
          </a:bodyPr>
          <a:lstStyle/>
          <a:p>
            <a:r>
              <a:rPr lang="fr-FR" dirty="0">
                <a:solidFill>
                  <a:schemeClr val="accent5"/>
                </a:solidFill>
              </a:rPr>
              <a:t>Le slam comme outil d'énonciation de la communauté. </a:t>
            </a:r>
          </a:p>
        </p:txBody>
      </p:sp>
      <p:sp>
        <p:nvSpPr>
          <p:cNvPr id="3" name="ZoneTexte 2">
            <a:extLst>
              <a:ext uri="{FF2B5EF4-FFF2-40B4-BE49-F238E27FC236}">
                <a16:creationId xmlns:a16="http://schemas.microsoft.com/office/drawing/2014/main" id="{E8E0425E-AF47-103A-4AB1-94921C6A332F}"/>
              </a:ext>
            </a:extLst>
          </p:cNvPr>
          <p:cNvSpPr txBox="1"/>
          <p:nvPr/>
        </p:nvSpPr>
        <p:spPr>
          <a:xfrm>
            <a:off x="6469476" y="3028950"/>
            <a:ext cx="5136775" cy="369332"/>
          </a:xfrm>
          <a:prstGeom prst="rect">
            <a:avLst/>
          </a:prstGeom>
          <a:noFill/>
        </p:spPr>
        <p:txBody>
          <a:bodyPr wrap="square" rtlCol="0">
            <a:spAutoFit/>
          </a:bodyPr>
          <a:lstStyle/>
          <a:p>
            <a:r>
              <a:rPr lang="fr-FR" dirty="0"/>
              <a:t>.</a:t>
            </a:r>
          </a:p>
        </p:txBody>
      </p:sp>
      <p:sp>
        <p:nvSpPr>
          <p:cNvPr id="4" name="ZoneTexte 3">
            <a:extLst>
              <a:ext uri="{FF2B5EF4-FFF2-40B4-BE49-F238E27FC236}">
                <a16:creationId xmlns:a16="http://schemas.microsoft.com/office/drawing/2014/main" id="{D55E4B5C-7784-4020-94A3-388AEA57351D}"/>
              </a:ext>
            </a:extLst>
          </p:cNvPr>
          <p:cNvSpPr txBox="1"/>
          <p:nvPr/>
        </p:nvSpPr>
        <p:spPr>
          <a:xfrm>
            <a:off x="419740" y="2013287"/>
            <a:ext cx="2992931" cy="2031325"/>
          </a:xfrm>
          <a:prstGeom prst="rect">
            <a:avLst/>
          </a:prstGeom>
          <a:noFill/>
        </p:spPr>
        <p:txBody>
          <a:bodyPr wrap="square" rtlCol="0">
            <a:spAutoFit/>
          </a:bodyPr>
          <a:lstStyle/>
          <a:p>
            <a:r>
              <a:rPr lang="fr-FR" dirty="0"/>
              <a:t>Une communauté avec les chercheurs</a:t>
            </a:r>
          </a:p>
          <a:p>
            <a:endParaRPr lang="fr-FR" dirty="0"/>
          </a:p>
          <a:p>
            <a:pPr marL="285750" indent="-285750">
              <a:buFont typeface="Wingdings" panose="05000000000000000000" pitchFamily="2" charset="2"/>
              <a:buChar char="Ø"/>
            </a:pPr>
            <a:r>
              <a:rPr lang="fr-FR" dirty="0"/>
              <a:t>Un problème partagé</a:t>
            </a:r>
          </a:p>
          <a:p>
            <a:pPr marL="285750" indent="-285750">
              <a:buFont typeface="Wingdings" panose="05000000000000000000" pitchFamily="2" charset="2"/>
              <a:buChar char="Ø"/>
            </a:pPr>
            <a:r>
              <a:rPr lang="fr-FR" dirty="0"/>
              <a:t>Espoir</a:t>
            </a:r>
          </a:p>
          <a:p>
            <a:endParaRPr lang="fr-FR" dirty="0"/>
          </a:p>
          <a:p>
            <a:endParaRPr lang="fr-FR" dirty="0"/>
          </a:p>
        </p:txBody>
      </p:sp>
      <p:sp>
        <p:nvSpPr>
          <p:cNvPr id="5" name="ZoneTexte 4">
            <a:extLst>
              <a:ext uri="{FF2B5EF4-FFF2-40B4-BE49-F238E27FC236}">
                <a16:creationId xmlns:a16="http://schemas.microsoft.com/office/drawing/2014/main" id="{301E5B5E-096C-6D90-7013-5AC693398698}"/>
              </a:ext>
            </a:extLst>
          </p:cNvPr>
          <p:cNvSpPr txBox="1"/>
          <p:nvPr/>
        </p:nvSpPr>
        <p:spPr>
          <a:xfrm>
            <a:off x="4016829" y="1999045"/>
            <a:ext cx="3291568" cy="1754326"/>
          </a:xfrm>
          <a:prstGeom prst="rect">
            <a:avLst/>
          </a:prstGeom>
          <a:noFill/>
        </p:spPr>
        <p:txBody>
          <a:bodyPr wrap="square" rtlCol="0">
            <a:spAutoFit/>
          </a:bodyPr>
          <a:lstStyle/>
          <a:p>
            <a:r>
              <a:rPr lang="fr-FR" dirty="0"/>
              <a:t>Une communauté avec le vivant</a:t>
            </a:r>
          </a:p>
          <a:p>
            <a:endParaRPr lang="fr-FR" dirty="0"/>
          </a:p>
          <a:p>
            <a:pPr marL="285750" indent="-285750">
              <a:buFont typeface="Wingdings" panose="05000000000000000000" pitchFamily="2" charset="2"/>
              <a:buChar char="Ø"/>
            </a:pPr>
            <a:r>
              <a:rPr lang="fr-FR" dirty="0"/>
              <a:t>Un problème partagé</a:t>
            </a:r>
          </a:p>
          <a:p>
            <a:pPr marL="285750" indent="-285750">
              <a:buFont typeface="Wingdings" panose="05000000000000000000" pitchFamily="2" charset="2"/>
              <a:buChar char="Ø"/>
            </a:pPr>
            <a:r>
              <a:rPr lang="fr-FR" dirty="0"/>
              <a:t>Parenté</a:t>
            </a:r>
          </a:p>
          <a:p>
            <a:endParaRPr lang="fr-FR" dirty="0"/>
          </a:p>
          <a:p>
            <a:endParaRPr lang="fr-FR" dirty="0"/>
          </a:p>
        </p:txBody>
      </p:sp>
      <p:sp>
        <p:nvSpPr>
          <p:cNvPr id="8" name="ZoneTexte 7">
            <a:extLst>
              <a:ext uri="{FF2B5EF4-FFF2-40B4-BE49-F238E27FC236}">
                <a16:creationId xmlns:a16="http://schemas.microsoft.com/office/drawing/2014/main" id="{616ECA5D-1291-CAA1-B105-671E8E9AB4FB}"/>
              </a:ext>
            </a:extLst>
          </p:cNvPr>
          <p:cNvSpPr txBox="1"/>
          <p:nvPr/>
        </p:nvSpPr>
        <p:spPr>
          <a:xfrm>
            <a:off x="8398968" y="2013287"/>
            <a:ext cx="2724151" cy="1754326"/>
          </a:xfrm>
          <a:prstGeom prst="rect">
            <a:avLst/>
          </a:prstGeom>
          <a:noFill/>
        </p:spPr>
        <p:txBody>
          <a:bodyPr wrap="square" rtlCol="0">
            <a:spAutoFit/>
          </a:bodyPr>
          <a:lstStyle/>
          <a:p>
            <a:r>
              <a:rPr lang="fr-FR" dirty="0"/>
              <a:t>Un destinataire identique</a:t>
            </a:r>
          </a:p>
          <a:p>
            <a:endParaRPr lang="fr-FR" dirty="0"/>
          </a:p>
          <a:p>
            <a:pPr marL="285750" indent="-285750">
              <a:buFont typeface="Wingdings" panose="05000000000000000000" pitchFamily="2" charset="2"/>
              <a:buChar char="Ø"/>
            </a:pPr>
            <a:r>
              <a:rPr lang="fr-FR" dirty="0"/>
              <a:t>Le rôle des humains</a:t>
            </a:r>
          </a:p>
          <a:p>
            <a:pPr marL="285750" indent="-285750">
              <a:buFont typeface="Wingdings" panose="05000000000000000000" pitchFamily="2" charset="2"/>
              <a:buChar char="Ø"/>
            </a:pPr>
            <a:r>
              <a:rPr lang="fr-FR" dirty="0"/>
              <a:t>La révélation : de la parole et de l’action</a:t>
            </a:r>
          </a:p>
          <a:p>
            <a:endParaRPr lang="fr-FR" dirty="0"/>
          </a:p>
        </p:txBody>
      </p:sp>
      <p:pic>
        <p:nvPicPr>
          <p:cNvPr id="6" name="Image 5">
            <a:extLst>
              <a:ext uri="{FF2B5EF4-FFF2-40B4-BE49-F238E27FC236}">
                <a16:creationId xmlns:a16="http://schemas.microsoft.com/office/drawing/2014/main" id="{2F4F28F9-DF11-1846-B6BE-EA45CE4C3D87}"/>
              </a:ext>
            </a:extLst>
          </p:cNvPr>
          <p:cNvPicPr>
            <a:picLocks noChangeAspect="1"/>
          </p:cNvPicPr>
          <p:nvPr/>
        </p:nvPicPr>
        <p:blipFill rotWithShape="1">
          <a:blip r:embed="rId2">
            <a:extLst>
              <a:ext uri="{28A0092B-C50C-407E-A947-70E740481C1C}">
                <a14:useLocalDpi xmlns:a14="http://schemas.microsoft.com/office/drawing/2010/main" val="0"/>
              </a:ext>
            </a:extLst>
          </a:blip>
          <a:srcRect t="28932" b="43372"/>
          <a:stretch/>
        </p:blipFill>
        <p:spPr>
          <a:xfrm>
            <a:off x="0" y="4325490"/>
            <a:ext cx="12192000" cy="2532510"/>
          </a:xfrm>
          <a:prstGeom prst="rect">
            <a:avLst/>
          </a:prstGeom>
        </p:spPr>
      </p:pic>
    </p:spTree>
    <p:extLst>
      <p:ext uri="{BB962C8B-B14F-4D97-AF65-F5344CB8AC3E}">
        <p14:creationId xmlns:p14="http://schemas.microsoft.com/office/powerpoint/2010/main" val="2199570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7FF6172-6791-497A-9AFC-BAA153D4B170}"/>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l="29153" r="33347"/>
          <a:stretch/>
        </p:blipFill>
        <p:spPr>
          <a:xfrm rot="16200000">
            <a:off x="2667000" y="-2667000"/>
            <a:ext cx="6858000" cy="12192000"/>
          </a:xfrm>
          <a:prstGeom prst="rect">
            <a:avLst/>
          </a:prstGeom>
        </p:spPr>
      </p:pic>
      <p:sp>
        <p:nvSpPr>
          <p:cNvPr id="6" name="Rectangle 5">
            <a:extLst>
              <a:ext uri="{FF2B5EF4-FFF2-40B4-BE49-F238E27FC236}">
                <a16:creationId xmlns:a16="http://schemas.microsoft.com/office/drawing/2014/main" id="{F06D5C91-E78B-4F1F-8F21-59B8ED8D2E15}"/>
              </a:ext>
            </a:extLst>
          </p:cNvPr>
          <p:cNvSpPr/>
          <p:nvPr/>
        </p:nvSpPr>
        <p:spPr>
          <a:xfrm>
            <a:off x="0" y="2349891"/>
            <a:ext cx="12192000" cy="31725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CA7DF719-20C5-44EE-8E58-93488402C061}"/>
              </a:ext>
            </a:extLst>
          </p:cNvPr>
          <p:cNvSpPr>
            <a:spLocks noGrp="1"/>
          </p:cNvSpPr>
          <p:nvPr>
            <p:ph type="title"/>
          </p:nvPr>
        </p:nvSpPr>
        <p:spPr>
          <a:xfrm>
            <a:off x="603504" y="2464606"/>
            <a:ext cx="10780776" cy="2079572"/>
          </a:xfrm>
        </p:spPr>
        <p:txBody>
          <a:bodyPr>
            <a:normAutofit/>
          </a:bodyPr>
          <a:lstStyle/>
          <a:p>
            <a:r>
              <a:rPr lang="fr-FR" sz="7200" dirty="0">
                <a:solidFill>
                  <a:schemeClr val="bg1"/>
                </a:solidFill>
              </a:rPr>
              <a:t>Conclusion</a:t>
            </a:r>
          </a:p>
        </p:txBody>
      </p:sp>
      <p:sp>
        <p:nvSpPr>
          <p:cNvPr id="9" name="ZoneTexte 8">
            <a:extLst>
              <a:ext uri="{FF2B5EF4-FFF2-40B4-BE49-F238E27FC236}">
                <a16:creationId xmlns:a16="http://schemas.microsoft.com/office/drawing/2014/main" id="{29250104-01AA-4D99-A2B0-6F23FD560BA7}"/>
              </a:ext>
            </a:extLst>
          </p:cNvPr>
          <p:cNvSpPr txBox="1"/>
          <p:nvPr/>
        </p:nvSpPr>
        <p:spPr>
          <a:xfrm>
            <a:off x="11838057" y="979964"/>
            <a:ext cx="353943" cy="1369927"/>
          </a:xfrm>
          <a:prstGeom prst="rect">
            <a:avLst/>
          </a:prstGeom>
          <a:noFill/>
        </p:spPr>
        <p:txBody>
          <a:bodyPr vert="vert270" wrap="none" rtlCol="0">
            <a:spAutoFit/>
          </a:bodyPr>
          <a:lstStyle/>
          <a:p>
            <a:r>
              <a:rPr lang="fr-FR" sz="1100" dirty="0">
                <a:solidFill>
                  <a:schemeClr val="accent4"/>
                </a:solidFill>
              </a:rPr>
              <a:t>crédit : Emilie Clément</a:t>
            </a:r>
          </a:p>
        </p:txBody>
      </p:sp>
    </p:spTree>
    <p:extLst>
      <p:ext uri="{BB962C8B-B14F-4D97-AF65-F5344CB8AC3E}">
        <p14:creationId xmlns:p14="http://schemas.microsoft.com/office/powerpoint/2010/main" val="32499773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84771E17-E1B5-550C-3215-0EF999AF25F3}"/>
              </a:ext>
            </a:extLst>
          </p:cNvPr>
          <p:cNvSpPr>
            <a:spLocks noGrp="1"/>
          </p:cNvSpPr>
          <p:nvPr>
            <p:ph type="title"/>
          </p:nvPr>
        </p:nvSpPr>
        <p:spPr>
          <a:xfrm>
            <a:off x="5429250" y="836416"/>
            <a:ext cx="6177001" cy="1658198"/>
          </a:xfrm>
        </p:spPr>
        <p:txBody>
          <a:bodyPr>
            <a:normAutofit/>
          </a:bodyPr>
          <a:lstStyle/>
          <a:p>
            <a:r>
              <a:rPr lang="fr-FR" dirty="0">
                <a:solidFill>
                  <a:schemeClr val="accent2"/>
                </a:solidFill>
              </a:rPr>
              <a:t>Participation sensible ?</a:t>
            </a:r>
          </a:p>
        </p:txBody>
      </p:sp>
      <p:sp>
        <p:nvSpPr>
          <p:cNvPr id="4" name="ZoneTexte 3">
            <a:extLst>
              <a:ext uri="{FF2B5EF4-FFF2-40B4-BE49-F238E27FC236}">
                <a16:creationId xmlns:a16="http://schemas.microsoft.com/office/drawing/2014/main" id="{802BD603-8E9B-6EC7-E0A3-B8B1DEE2FC2B}"/>
              </a:ext>
            </a:extLst>
          </p:cNvPr>
          <p:cNvSpPr txBox="1"/>
          <p:nvPr/>
        </p:nvSpPr>
        <p:spPr>
          <a:xfrm>
            <a:off x="5584372" y="3028950"/>
            <a:ext cx="6021880" cy="1200329"/>
          </a:xfrm>
          <a:prstGeom prst="rect">
            <a:avLst/>
          </a:prstGeom>
          <a:noFill/>
        </p:spPr>
        <p:txBody>
          <a:bodyPr wrap="square" rtlCol="0">
            <a:spAutoFit/>
          </a:bodyPr>
          <a:lstStyle/>
          <a:p>
            <a:r>
              <a:rPr lang="fr-FR" dirty="0"/>
              <a:t>Devenir participant ? </a:t>
            </a:r>
          </a:p>
          <a:p>
            <a:endParaRPr lang="fr-FR" dirty="0"/>
          </a:p>
          <a:p>
            <a:r>
              <a:rPr lang="fr-FR" dirty="0"/>
              <a:t>Penser la communauté sensible</a:t>
            </a:r>
          </a:p>
          <a:p>
            <a:endParaRPr lang="fr-FR" dirty="0"/>
          </a:p>
        </p:txBody>
      </p:sp>
      <p:pic>
        <p:nvPicPr>
          <p:cNvPr id="7" name="Image 6" descr="Une image contenant texte, miroir, intérieur, mur&#10;&#10;Description générée automatiquement">
            <a:extLst>
              <a:ext uri="{FF2B5EF4-FFF2-40B4-BE49-F238E27FC236}">
                <a16:creationId xmlns:a16="http://schemas.microsoft.com/office/drawing/2014/main" id="{BFD478C4-E172-D131-3E21-699244604C2D}"/>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Lst>
          </a:blip>
          <a:srcRect b="-5172"/>
          <a:stretch/>
        </p:blipFill>
        <p:spPr>
          <a:xfrm rot="5400000">
            <a:off x="-1137449" y="699512"/>
            <a:ext cx="7038270" cy="5278703"/>
          </a:xfrm>
          <a:prstGeom prst="rect">
            <a:avLst/>
          </a:prstGeom>
        </p:spPr>
      </p:pic>
    </p:spTree>
    <p:extLst>
      <p:ext uri="{BB962C8B-B14F-4D97-AF65-F5344CB8AC3E}">
        <p14:creationId xmlns:p14="http://schemas.microsoft.com/office/powerpoint/2010/main" val="3470317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083DE140-5100-1DF5-E476-194FC6FBEF7B}"/>
              </a:ext>
            </a:extLst>
          </p:cNvPr>
          <p:cNvSpPr>
            <a:spLocks noGrp="1"/>
          </p:cNvSpPr>
          <p:nvPr>
            <p:ph type="title"/>
          </p:nvPr>
        </p:nvSpPr>
        <p:spPr>
          <a:xfrm>
            <a:off x="746311" y="436366"/>
            <a:ext cx="7173046" cy="1658198"/>
          </a:xfrm>
        </p:spPr>
        <p:txBody>
          <a:bodyPr>
            <a:normAutofit/>
          </a:bodyPr>
          <a:lstStyle/>
          <a:p>
            <a:r>
              <a:rPr lang="fr-FR" dirty="0">
                <a:solidFill>
                  <a:schemeClr val="accent2"/>
                </a:solidFill>
              </a:rPr>
              <a:t>Diffusion et </a:t>
            </a:r>
            <a:r>
              <a:rPr lang="fr-FR" dirty="0" err="1">
                <a:solidFill>
                  <a:schemeClr val="accent2"/>
                </a:solidFill>
              </a:rPr>
              <a:t>restituion</a:t>
            </a:r>
            <a:endParaRPr lang="fr-FR" dirty="0">
              <a:solidFill>
                <a:schemeClr val="accent2"/>
              </a:solidFill>
            </a:endParaRPr>
          </a:p>
        </p:txBody>
      </p:sp>
      <p:sp>
        <p:nvSpPr>
          <p:cNvPr id="4" name="ZoneTexte 3">
            <a:extLst>
              <a:ext uri="{FF2B5EF4-FFF2-40B4-BE49-F238E27FC236}">
                <a16:creationId xmlns:a16="http://schemas.microsoft.com/office/drawing/2014/main" id="{F41AA67F-2AF0-A9FE-E978-B529B768907C}"/>
              </a:ext>
            </a:extLst>
          </p:cNvPr>
          <p:cNvSpPr txBox="1"/>
          <p:nvPr/>
        </p:nvSpPr>
        <p:spPr>
          <a:xfrm>
            <a:off x="1064719" y="2094564"/>
            <a:ext cx="9450881" cy="1754326"/>
          </a:xfrm>
          <a:prstGeom prst="rect">
            <a:avLst/>
          </a:prstGeom>
          <a:noFill/>
        </p:spPr>
        <p:txBody>
          <a:bodyPr wrap="square" rtlCol="0">
            <a:spAutoFit/>
          </a:bodyPr>
          <a:lstStyle/>
          <a:p>
            <a:r>
              <a:rPr lang="fr-FR" dirty="0"/>
              <a:t>Creative </a:t>
            </a:r>
            <a:r>
              <a:rPr lang="fr-FR" dirty="0" err="1"/>
              <a:t>commons</a:t>
            </a:r>
            <a:endParaRPr lang="fr-FR" dirty="0"/>
          </a:p>
          <a:p>
            <a:endParaRPr lang="fr-FR" dirty="0"/>
          </a:p>
          <a:p>
            <a:r>
              <a:rPr lang="fr-FR" dirty="0"/>
              <a:t>Radio et scène slam</a:t>
            </a:r>
          </a:p>
          <a:p>
            <a:endParaRPr lang="fr-FR" dirty="0"/>
          </a:p>
          <a:p>
            <a:r>
              <a:rPr lang="fr-FR" dirty="0"/>
              <a:t>Vers une hospitalité documentaire ? </a:t>
            </a:r>
          </a:p>
          <a:p>
            <a:endParaRPr lang="fr-FR" dirty="0"/>
          </a:p>
        </p:txBody>
      </p:sp>
      <p:pic>
        <p:nvPicPr>
          <p:cNvPr id="2" name="Image 1">
            <a:extLst>
              <a:ext uri="{FF2B5EF4-FFF2-40B4-BE49-F238E27FC236}">
                <a16:creationId xmlns:a16="http://schemas.microsoft.com/office/drawing/2014/main" id="{428C20E3-A75D-5CF0-0A2A-6847F7A2D1A2}"/>
              </a:ext>
            </a:extLst>
          </p:cNvPr>
          <p:cNvPicPr>
            <a:picLocks noChangeAspect="1"/>
          </p:cNvPicPr>
          <p:nvPr/>
        </p:nvPicPr>
        <p:blipFill rotWithShape="1">
          <a:blip r:embed="rId2">
            <a:extLst>
              <a:ext uri="{28A0092B-C50C-407E-A947-70E740481C1C}">
                <a14:useLocalDpi xmlns:a14="http://schemas.microsoft.com/office/drawing/2010/main" val="0"/>
              </a:ext>
            </a:extLst>
          </a:blip>
          <a:srcRect t="26143" b="45242"/>
          <a:stretch/>
        </p:blipFill>
        <p:spPr>
          <a:xfrm>
            <a:off x="0" y="4241347"/>
            <a:ext cx="12192000" cy="2616654"/>
          </a:xfrm>
          <a:prstGeom prst="rect">
            <a:avLst/>
          </a:prstGeom>
        </p:spPr>
      </p:pic>
    </p:spTree>
    <p:extLst>
      <p:ext uri="{BB962C8B-B14F-4D97-AF65-F5344CB8AC3E}">
        <p14:creationId xmlns:p14="http://schemas.microsoft.com/office/powerpoint/2010/main" val="2266588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721C343-B103-43A5-A48D-4CB27F9D40B4}"/>
              </a:ext>
            </a:extLst>
          </p:cNvPr>
          <p:cNvPicPr>
            <a:picLocks noChangeAspect="1"/>
          </p:cNvPicPr>
          <p:nvPr/>
        </p:nvPicPr>
        <p:blipFill rotWithShape="1">
          <a:blip r:embed="rId2">
            <a:duotone>
              <a:schemeClr val="accent2">
                <a:shade val="45000"/>
                <a:satMod val="135000"/>
              </a:schemeClr>
              <a:prstClr val="white"/>
            </a:duotone>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r="34313"/>
          <a:stretch/>
        </p:blipFill>
        <p:spPr>
          <a:xfrm>
            <a:off x="1" y="0"/>
            <a:ext cx="4563836" cy="6858000"/>
          </a:xfrm>
          <a:prstGeom prst="rect">
            <a:avLst/>
          </a:prstGeom>
        </p:spPr>
      </p:pic>
      <p:sp>
        <p:nvSpPr>
          <p:cNvPr id="3" name="Titre 1">
            <a:extLst>
              <a:ext uri="{FF2B5EF4-FFF2-40B4-BE49-F238E27FC236}">
                <a16:creationId xmlns:a16="http://schemas.microsoft.com/office/drawing/2014/main" id="{083DE140-5100-1DF5-E476-194FC6FBEF7B}"/>
              </a:ext>
            </a:extLst>
          </p:cNvPr>
          <p:cNvSpPr>
            <a:spLocks noGrp="1"/>
          </p:cNvSpPr>
          <p:nvPr>
            <p:ph type="title"/>
          </p:nvPr>
        </p:nvSpPr>
        <p:spPr>
          <a:xfrm>
            <a:off x="5004708" y="836416"/>
            <a:ext cx="6601544" cy="1658198"/>
          </a:xfrm>
        </p:spPr>
        <p:txBody>
          <a:bodyPr>
            <a:normAutofit/>
          </a:bodyPr>
          <a:lstStyle/>
          <a:p>
            <a:r>
              <a:rPr lang="fr-FR" dirty="0">
                <a:solidFill>
                  <a:schemeClr val="accent2"/>
                </a:solidFill>
              </a:rPr>
              <a:t>Slam à l’arrache ! </a:t>
            </a:r>
          </a:p>
        </p:txBody>
      </p:sp>
      <p:sp>
        <p:nvSpPr>
          <p:cNvPr id="4" name="ZoneTexte 3">
            <a:extLst>
              <a:ext uri="{FF2B5EF4-FFF2-40B4-BE49-F238E27FC236}">
                <a16:creationId xmlns:a16="http://schemas.microsoft.com/office/drawing/2014/main" id="{F41AA67F-2AF0-A9FE-E978-B529B768907C}"/>
              </a:ext>
            </a:extLst>
          </p:cNvPr>
          <p:cNvSpPr txBox="1"/>
          <p:nvPr/>
        </p:nvSpPr>
        <p:spPr>
          <a:xfrm>
            <a:off x="5233308" y="2669721"/>
            <a:ext cx="6372944" cy="3970318"/>
          </a:xfrm>
          <a:prstGeom prst="rect">
            <a:avLst/>
          </a:prstGeom>
          <a:noFill/>
        </p:spPr>
        <p:txBody>
          <a:bodyPr wrap="square" rtlCol="0">
            <a:spAutoFit/>
          </a:bodyPr>
          <a:lstStyle/>
          <a:p>
            <a:r>
              <a:rPr lang="fr-FR" dirty="0"/>
              <a:t>On slame des données d’un autre domaine,</a:t>
            </a:r>
          </a:p>
          <a:p>
            <a:r>
              <a:rPr lang="fr-FR" dirty="0"/>
              <a:t>Forts en thème, on slame nos problèmes</a:t>
            </a:r>
          </a:p>
          <a:p>
            <a:r>
              <a:rPr lang="fr-FR" dirty="0"/>
              <a:t>Pas des problèmes de masses pacifiées</a:t>
            </a:r>
          </a:p>
          <a:p>
            <a:r>
              <a:rPr lang="fr-FR" dirty="0"/>
              <a:t>Mais des prolégomènes d’émancipés</a:t>
            </a:r>
          </a:p>
          <a:p>
            <a:r>
              <a:rPr lang="fr-FR" dirty="0"/>
              <a:t>Nos slams prolifèrent</a:t>
            </a:r>
          </a:p>
          <a:p>
            <a:r>
              <a:rPr lang="fr-FR" dirty="0"/>
              <a:t>Nos mots interfèrent</a:t>
            </a:r>
          </a:p>
          <a:p>
            <a:r>
              <a:rPr lang="fr-FR" dirty="0"/>
              <a:t>On agence et balance notre parenté</a:t>
            </a:r>
          </a:p>
          <a:p>
            <a:r>
              <a:rPr lang="fr-FR" dirty="0"/>
              <a:t>On mélange les fréquences de notre égalité</a:t>
            </a:r>
          </a:p>
          <a:p>
            <a:r>
              <a:rPr lang="fr-FR" dirty="0"/>
              <a:t>Emotion libérée</a:t>
            </a:r>
          </a:p>
          <a:p>
            <a:r>
              <a:rPr lang="fr-FR"/>
              <a:t>Récits partagés</a:t>
            </a:r>
            <a:endParaRPr lang="fr-FR" dirty="0"/>
          </a:p>
          <a:p>
            <a:r>
              <a:rPr lang="fr-FR" dirty="0"/>
              <a:t>Le projet peut commencer ! </a:t>
            </a:r>
          </a:p>
          <a:p>
            <a:endParaRPr lang="fr-FR" dirty="0"/>
          </a:p>
          <a:p>
            <a:endParaRPr lang="fr-FR" dirty="0"/>
          </a:p>
          <a:p>
            <a:r>
              <a:rPr lang="fr-FR" i="1" dirty="0"/>
              <a:t>Raphaëlle</a:t>
            </a:r>
          </a:p>
        </p:txBody>
      </p:sp>
    </p:spTree>
    <p:extLst>
      <p:ext uri="{BB962C8B-B14F-4D97-AF65-F5344CB8AC3E}">
        <p14:creationId xmlns:p14="http://schemas.microsoft.com/office/powerpoint/2010/main" val="35478673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59A5A7-0055-4A2E-A1D3-7381AC622E19}"/>
              </a:ext>
            </a:extLst>
          </p:cNvPr>
          <p:cNvSpPr/>
          <p:nvPr/>
        </p:nvSpPr>
        <p:spPr>
          <a:xfrm>
            <a:off x="855697" y="645459"/>
            <a:ext cx="10499017" cy="54843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72749C38-8BCE-4283-8D02-8465A155A4EC}"/>
              </a:ext>
            </a:extLst>
          </p:cNvPr>
          <p:cNvSpPr>
            <a:spLocks noGrp="1"/>
          </p:cNvSpPr>
          <p:nvPr>
            <p:ph type="title"/>
          </p:nvPr>
        </p:nvSpPr>
        <p:spPr>
          <a:xfrm>
            <a:off x="1403214" y="1187105"/>
            <a:ext cx="9933089" cy="1658198"/>
          </a:xfrm>
          <a:ln>
            <a:noFill/>
          </a:ln>
        </p:spPr>
        <p:txBody>
          <a:bodyPr>
            <a:normAutofit/>
          </a:bodyPr>
          <a:lstStyle/>
          <a:p>
            <a:r>
              <a:rPr lang="fr-FR" sz="7200" b="1" dirty="0">
                <a:solidFill>
                  <a:schemeClr val="bg1"/>
                </a:solidFill>
                <a:latin typeface="Calibri" panose="020F0502020204030204" pitchFamily="34" charset="0"/>
                <a:cs typeface="Calibri" panose="020F0502020204030204" pitchFamily="34" charset="0"/>
              </a:rPr>
              <a:t>Merci ! </a:t>
            </a:r>
          </a:p>
        </p:txBody>
      </p:sp>
      <p:sp>
        <p:nvSpPr>
          <p:cNvPr id="3" name="Espace réservé du contenu 2">
            <a:extLst>
              <a:ext uri="{FF2B5EF4-FFF2-40B4-BE49-F238E27FC236}">
                <a16:creationId xmlns:a16="http://schemas.microsoft.com/office/drawing/2014/main" id="{E7FBF450-9CD1-405A-98B6-FC0B724056E8}"/>
              </a:ext>
            </a:extLst>
          </p:cNvPr>
          <p:cNvSpPr>
            <a:spLocks noGrp="1"/>
          </p:cNvSpPr>
          <p:nvPr>
            <p:ph idx="1"/>
          </p:nvPr>
        </p:nvSpPr>
        <p:spPr>
          <a:xfrm>
            <a:off x="1257128" y="3429000"/>
            <a:ext cx="9740165" cy="2332269"/>
          </a:xfrm>
        </p:spPr>
        <p:txBody>
          <a:bodyPr>
            <a:normAutofit/>
          </a:bodyPr>
          <a:lstStyle/>
          <a:p>
            <a:r>
              <a:rPr lang="fr-FR" dirty="0">
                <a:solidFill>
                  <a:schemeClr val="bg1"/>
                </a:solidFill>
              </a:rPr>
              <a:t>Raphaëlle Bats  </a:t>
            </a:r>
          </a:p>
          <a:p>
            <a:r>
              <a:rPr lang="fr-FR" dirty="0">
                <a:solidFill>
                  <a:schemeClr val="bg1"/>
                </a:solidFill>
                <a:hlinkClick r:id="rId2"/>
              </a:rPr>
              <a:t>Raphaelle.bats@u-bordeaux.fr</a:t>
            </a:r>
            <a:r>
              <a:rPr lang="fr-FR" dirty="0">
                <a:solidFill>
                  <a:schemeClr val="bg1"/>
                </a:solidFill>
              </a:rPr>
              <a:t>  </a:t>
            </a:r>
          </a:p>
          <a:p>
            <a:r>
              <a:rPr lang="fr-FR" dirty="0">
                <a:solidFill>
                  <a:schemeClr val="bg1"/>
                </a:solidFill>
              </a:rPr>
              <a:t>Mathilde Garnier</a:t>
            </a:r>
          </a:p>
          <a:p>
            <a:r>
              <a:rPr lang="fr-FR" dirty="0">
                <a:solidFill>
                  <a:schemeClr val="bg1"/>
                </a:solidFill>
                <a:hlinkClick r:id="rId3"/>
              </a:rPr>
              <a:t>mathilde.garnier@u-bordeaux.fr</a:t>
            </a:r>
            <a:endParaRPr lang="fr-FR" dirty="0">
              <a:solidFill>
                <a:schemeClr val="bg1"/>
              </a:solidFill>
            </a:endParaRPr>
          </a:p>
          <a:p>
            <a:pPr algn="r"/>
            <a:r>
              <a:rPr lang="fr-FR" dirty="0">
                <a:solidFill>
                  <a:schemeClr val="bg1"/>
                </a:solidFill>
              </a:rPr>
              <a:t>Juillet 2024</a:t>
            </a:r>
          </a:p>
        </p:txBody>
      </p:sp>
      <p:pic>
        <p:nvPicPr>
          <p:cNvPr id="5" name="Image 4">
            <a:extLst>
              <a:ext uri="{FF2B5EF4-FFF2-40B4-BE49-F238E27FC236}">
                <a16:creationId xmlns:a16="http://schemas.microsoft.com/office/drawing/2014/main" id="{BC961371-4BB4-8FD4-7851-F4289D3967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2254" y="603408"/>
            <a:ext cx="1449977" cy="805543"/>
          </a:xfrm>
          <a:prstGeom prst="rect">
            <a:avLst/>
          </a:prstGeom>
        </p:spPr>
      </p:pic>
      <p:sp>
        <p:nvSpPr>
          <p:cNvPr id="6" name="ZoneTexte 5">
            <a:extLst>
              <a:ext uri="{FF2B5EF4-FFF2-40B4-BE49-F238E27FC236}">
                <a16:creationId xmlns:a16="http://schemas.microsoft.com/office/drawing/2014/main" id="{9C43D115-6D00-EFFE-E493-8AC6E1DC2150}"/>
              </a:ext>
            </a:extLst>
          </p:cNvPr>
          <p:cNvSpPr txBox="1"/>
          <p:nvPr/>
        </p:nvSpPr>
        <p:spPr>
          <a:xfrm>
            <a:off x="785408" y="6212541"/>
            <a:ext cx="4578528" cy="646331"/>
          </a:xfrm>
          <a:prstGeom prst="rect">
            <a:avLst/>
          </a:prstGeom>
          <a:noFill/>
        </p:spPr>
        <p:txBody>
          <a:bodyPr wrap="square" rtlCol="0">
            <a:spAutoFit/>
          </a:bodyPr>
          <a:lstStyle/>
          <a:p>
            <a:r>
              <a:rPr lang="fr-FR" sz="1200" i="1" dirty="0"/>
              <a:t>Ce travail a bénéficié d’une aide de l’État gérée par l’Agence Nationale de la Recherche au titre du programme d’Investissements d’avenir portant la référence ANR-20-IDES-0001.</a:t>
            </a:r>
          </a:p>
        </p:txBody>
      </p:sp>
      <p:pic>
        <p:nvPicPr>
          <p:cNvPr id="8" name="Image 7">
            <a:extLst>
              <a:ext uri="{FF2B5EF4-FFF2-40B4-BE49-F238E27FC236}">
                <a16:creationId xmlns:a16="http://schemas.microsoft.com/office/drawing/2014/main" id="{4DAAFC6B-D9E7-3386-D4DC-8715548D707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593" y="6208739"/>
            <a:ext cx="537029" cy="527022"/>
          </a:xfrm>
          <a:prstGeom prst="rect">
            <a:avLst/>
          </a:prstGeom>
        </p:spPr>
      </p:pic>
      <p:sp>
        <p:nvSpPr>
          <p:cNvPr id="10" name="ZoneTexte 9">
            <a:extLst>
              <a:ext uri="{FF2B5EF4-FFF2-40B4-BE49-F238E27FC236}">
                <a16:creationId xmlns:a16="http://schemas.microsoft.com/office/drawing/2014/main" id="{1EB9309D-B49C-8876-765D-61E8613D86D0}"/>
              </a:ext>
            </a:extLst>
          </p:cNvPr>
          <p:cNvSpPr txBox="1"/>
          <p:nvPr/>
        </p:nvSpPr>
        <p:spPr>
          <a:xfrm>
            <a:off x="7762920" y="6274096"/>
            <a:ext cx="2638150" cy="461665"/>
          </a:xfrm>
          <a:prstGeom prst="rect">
            <a:avLst/>
          </a:prstGeom>
          <a:noFill/>
        </p:spPr>
        <p:txBody>
          <a:bodyPr wrap="square">
            <a:spAutoFit/>
          </a:bodyPr>
          <a:lstStyle/>
          <a:p>
            <a:r>
              <a:rPr lang="fr-FR" sz="1200" i="1" dirty="0"/>
              <a:t>Le projet de recherche ECODOC</a:t>
            </a:r>
          </a:p>
          <a:p>
            <a:r>
              <a:rPr lang="fr-FR" sz="1200" i="1" dirty="0"/>
              <a:t> est partenaire du programme SAPS</a:t>
            </a:r>
          </a:p>
        </p:txBody>
      </p:sp>
      <p:pic>
        <p:nvPicPr>
          <p:cNvPr id="12" name="Image 11">
            <a:extLst>
              <a:ext uri="{FF2B5EF4-FFF2-40B4-BE49-F238E27FC236}">
                <a16:creationId xmlns:a16="http://schemas.microsoft.com/office/drawing/2014/main" id="{3C3D6DBA-709E-B724-C027-890B330A4F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43538" y="5983209"/>
            <a:ext cx="2248462" cy="978081"/>
          </a:xfrm>
          <a:prstGeom prst="rect">
            <a:avLst/>
          </a:prstGeom>
        </p:spPr>
      </p:pic>
    </p:spTree>
    <p:extLst>
      <p:ext uri="{BB962C8B-B14F-4D97-AF65-F5344CB8AC3E}">
        <p14:creationId xmlns:p14="http://schemas.microsoft.com/office/powerpoint/2010/main" val="871871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D830F0-9EAB-C43D-9C9F-E5C38869BB2D}"/>
              </a:ext>
            </a:extLst>
          </p:cNvPr>
          <p:cNvSpPr>
            <a:spLocks noGrp="1"/>
          </p:cNvSpPr>
          <p:nvPr>
            <p:ph type="title"/>
          </p:nvPr>
        </p:nvSpPr>
        <p:spPr/>
        <p:txBody>
          <a:bodyPr/>
          <a:lstStyle/>
          <a:p>
            <a:r>
              <a:rPr lang="fr-FR" dirty="0">
                <a:solidFill>
                  <a:schemeClr val="accent3"/>
                </a:solidFill>
              </a:rPr>
              <a:t>Plan</a:t>
            </a:r>
          </a:p>
        </p:txBody>
      </p:sp>
      <mc:AlternateContent xmlns:mc="http://schemas.openxmlformats.org/markup-compatibility/2006" xmlns:pslz="http://schemas.microsoft.com/office/powerpoint/2016/slidezoom">
        <mc:Choice Requires="pslz">
          <p:graphicFrame>
            <p:nvGraphicFramePr>
              <p:cNvPr id="5" name="Zoom de diapositive 4">
                <a:extLst>
                  <a:ext uri="{FF2B5EF4-FFF2-40B4-BE49-F238E27FC236}">
                    <a16:creationId xmlns:a16="http://schemas.microsoft.com/office/drawing/2014/main" id="{1AA12683-7A79-FE6C-8B70-7D98C8C6267C}"/>
                  </a:ext>
                </a:extLst>
              </p:cNvPr>
              <p:cNvGraphicFramePr>
                <a:graphicFrameLocks noChangeAspect="1"/>
              </p:cNvGraphicFramePr>
              <p:nvPr>
                <p:extLst>
                  <p:ext uri="{D42A27DB-BD31-4B8C-83A1-F6EECF244321}">
                    <p14:modId xmlns:p14="http://schemas.microsoft.com/office/powerpoint/2010/main" val="3916815301"/>
                  </p:ext>
                </p:extLst>
              </p:nvPr>
            </p:nvGraphicFramePr>
            <p:xfrm>
              <a:off x="2460691" y="1053193"/>
              <a:ext cx="4223657" cy="2375807"/>
            </p:xfrm>
            <a:graphic>
              <a:graphicData uri="http://schemas.microsoft.com/office/powerpoint/2016/slidezoom">
                <pslz:sldZm>
                  <pslz:sldZmObj sldId="279" cId="1586603849">
                    <pslz:zmPr id="{5F677310-9F47-47BE-A266-498D2B174D9F}" returnToParent="0" transitionDur="1000">
                      <p166:blipFill xmlns:p166="http://schemas.microsoft.com/office/powerpoint/2016/6/main">
                        <a:blip r:embed="rId2"/>
                        <a:stretch>
                          <a:fillRect/>
                        </a:stretch>
                      </p166:blipFill>
                      <p166:spPr xmlns:p166="http://schemas.microsoft.com/office/powerpoint/2016/6/main">
                        <a:xfrm>
                          <a:off x="0" y="0"/>
                          <a:ext cx="4223657" cy="2375807"/>
                        </a:xfrm>
                        <a:prstGeom prst="rect">
                          <a:avLst/>
                        </a:prstGeom>
                        <a:ln w="3175">
                          <a:solidFill>
                            <a:prstClr val="ltGray"/>
                          </a:solidFill>
                        </a:ln>
                      </p166:spPr>
                    </pslz:zmPr>
                  </pslz:sldZmObj>
                </pslz:sldZm>
              </a:graphicData>
            </a:graphic>
          </p:graphicFrame>
        </mc:Choice>
        <mc:Fallback xmlns="">
          <p:pic>
            <p:nvPicPr>
              <p:cNvPr id="5" name="Zoom de diapositive 4">
                <a:hlinkClick r:id="rId3" action="ppaction://hlinksldjump"/>
                <a:extLst>
                  <a:ext uri="{FF2B5EF4-FFF2-40B4-BE49-F238E27FC236}">
                    <a16:creationId xmlns:a16="http://schemas.microsoft.com/office/drawing/2014/main" id="{1AA12683-7A79-FE6C-8B70-7D98C8C6267C}"/>
                  </a:ext>
                </a:extLst>
              </p:cNvPr>
              <p:cNvPicPr>
                <a:picLocks noGrp="1" noRot="1" noChangeAspect="1" noMove="1" noResize="1" noEditPoints="1" noAdjustHandles="1" noChangeArrowheads="1" noChangeShapeType="1"/>
              </p:cNvPicPr>
              <p:nvPr/>
            </p:nvPicPr>
            <p:blipFill>
              <a:blip r:embed="rId4"/>
              <a:stretch>
                <a:fillRect/>
              </a:stretch>
            </p:blipFill>
            <p:spPr>
              <a:xfrm>
                <a:off x="2460691" y="1053193"/>
                <a:ext cx="4223657" cy="2375807"/>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7" name="Zoom de diapositive 6">
                <a:extLst>
                  <a:ext uri="{FF2B5EF4-FFF2-40B4-BE49-F238E27FC236}">
                    <a16:creationId xmlns:a16="http://schemas.microsoft.com/office/drawing/2014/main" id="{D2BDEB9F-B344-AE21-2444-90B4C6A6ADA8}"/>
                  </a:ext>
                </a:extLst>
              </p:cNvPr>
              <p:cNvGraphicFramePr>
                <a:graphicFrameLocks noChangeAspect="1"/>
              </p:cNvGraphicFramePr>
              <p:nvPr>
                <p:extLst>
                  <p:ext uri="{D42A27DB-BD31-4B8C-83A1-F6EECF244321}">
                    <p14:modId xmlns:p14="http://schemas.microsoft.com/office/powerpoint/2010/main" val="2182040298"/>
                  </p:ext>
                </p:extLst>
              </p:nvPr>
            </p:nvGraphicFramePr>
            <p:xfrm>
              <a:off x="6869406" y="1053193"/>
              <a:ext cx="4223655" cy="2375806"/>
            </p:xfrm>
            <a:graphic>
              <a:graphicData uri="http://schemas.microsoft.com/office/powerpoint/2016/slidezoom">
                <pslz:sldZm>
                  <pslz:sldZmObj sldId="268" cId="2509380338">
                    <pslz:zmPr id="{E61E9A8C-1126-4DD4-A16E-63D450E8A55D}" returnToParent="0" transitionDur="1000">
                      <p166:blipFill xmlns:p166="http://schemas.microsoft.com/office/powerpoint/2016/6/main">
                        <a:blip r:embed="rId5"/>
                        <a:stretch>
                          <a:fillRect/>
                        </a:stretch>
                      </p166:blipFill>
                      <p166:spPr xmlns:p166="http://schemas.microsoft.com/office/powerpoint/2016/6/main">
                        <a:xfrm>
                          <a:off x="0" y="0"/>
                          <a:ext cx="4223655" cy="2375806"/>
                        </a:xfrm>
                        <a:prstGeom prst="rect">
                          <a:avLst/>
                        </a:prstGeom>
                        <a:ln w="3175">
                          <a:solidFill>
                            <a:prstClr val="ltGray"/>
                          </a:solidFill>
                        </a:ln>
                      </p166:spPr>
                    </pslz:zmPr>
                  </pslz:sldZmObj>
                </pslz:sldZm>
              </a:graphicData>
            </a:graphic>
          </p:graphicFrame>
        </mc:Choice>
        <mc:Fallback xmlns="">
          <p:pic>
            <p:nvPicPr>
              <p:cNvPr id="7" name="Zoom de diapositive 6">
                <a:hlinkClick r:id="rId6" action="ppaction://hlinksldjump"/>
                <a:extLst>
                  <a:ext uri="{FF2B5EF4-FFF2-40B4-BE49-F238E27FC236}">
                    <a16:creationId xmlns:a16="http://schemas.microsoft.com/office/drawing/2014/main" id="{D2BDEB9F-B344-AE21-2444-90B4C6A6ADA8}"/>
                  </a:ext>
                </a:extLst>
              </p:cNvPr>
              <p:cNvPicPr>
                <a:picLocks noGrp="1" noRot="1" noChangeAspect="1" noMove="1" noResize="1" noEditPoints="1" noAdjustHandles="1" noChangeArrowheads="1" noChangeShapeType="1"/>
              </p:cNvPicPr>
              <p:nvPr/>
            </p:nvPicPr>
            <p:blipFill>
              <a:blip r:embed="rId7"/>
              <a:stretch>
                <a:fillRect/>
              </a:stretch>
            </p:blipFill>
            <p:spPr>
              <a:xfrm>
                <a:off x="6869406" y="1053193"/>
                <a:ext cx="4223655" cy="2375806"/>
              </a:xfrm>
              <a:prstGeom prst="rect">
                <a:avLst/>
              </a:prstGeom>
              <a:ln w="3175">
                <a:solidFill>
                  <a:prstClr val="ltGray"/>
                </a:solidFill>
              </a:ln>
            </p:spPr>
          </p:pic>
        </mc:Fallback>
      </mc:AlternateContent>
      <mc:AlternateContent xmlns:mc="http://schemas.openxmlformats.org/markup-compatibility/2006" xmlns:pslz="http://schemas.microsoft.com/office/powerpoint/2016/slidezoom">
        <mc:Choice Requires="pslz">
          <p:graphicFrame>
            <p:nvGraphicFramePr>
              <p:cNvPr id="9" name="Zoom de diapositive 8">
                <a:extLst>
                  <a:ext uri="{FF2B5EF4-FFF2-40B4-BE49-F238E27FC236}">
                    <a16:creationId xmlns:a16="http://schemas.microsoft.com/office/drawing/2014/main" id="{F03426FF-24E1-09F5-2A35-7EB2981E52A0}"/>
                  </a:ext>
                </a:extLst>
              </p:cNvPr>
              <p:cNvGraphicFramePr>
                <a:graphicFrameLocks noChangeAspect="1"/>
              </p:cNvGraphicFramePr>
              <p:nvPr>
                <p:extLst>
                  <p:ext uri="{D42A27DB-BD31-4B8C-83A1-F6EECF244321}">
                    <p14:modId xmlns:p14="http://schemas.microsoft.com/office/powerpoint/2010/main" val="3175542936"/>
                  </p:ext>
                </p:extLst>
              </p:nvPr>
            </p:nvGraphicFramePr>
            <p:xfrm>
              <a:off x="4757579" y="3728723"/>
              <a:ext cx="4223654" cy="2375805"/>
            </p:xfrm>
            <a:graphic>
              <a:graphicData uri="http://schemas.microsoft.com/office/powerpoint/2016/slidezoom">
                <pslz:sldZm>
                  <pslz:sldZmObj sldId="2631" cId="2897135681">
                    <pslz:zmPr id="{74439DDA-A6EB-4FB8-830E-11058E2EB095}" returnToParent="0" transitionDur="1000">
                      <p166:blipFill xmlns:p166="http://schemas.microsoft.com/office/powerpoint/2016/6/main">
                        <a:blip r:embed="rId8"/>
                        <a:stretch>
                          <a:fillRect/>
                        </a:stretch>
                      </p166:blipFill>
                      <p166:spPr xmlns:p166="http://schemas.microsoft.com/office/powerpoint/2016/6/main">
                        <a:xfrm>
                          <a:off x="0" y="0"/>
                          <a:ext cx="4223654" cy="2375805"/>
                        </a:xfrm>
                        <a:prstGeom prst="rect">
                          <a:avLst/>
                        </a:prstGeom>
                        <a:ln w="3175">
                          <a:solidFill>
                            <a:prstClr val="ltGray"/>
                          </a:solidFill>
                        </a:ln>
                      </p166:spPr>
                    </pslz:zmPr>
                  </pslz:sldZmObj>
                </pslz:sldZm>
              </a:graphicData>
            </a:graphic>
          </p:graphicFrame>
        </mc:Choice>
        <mc:Fallback xmlns="">
          <p:pic>
            <p:nvPicPr>
              <p:cNvPr id="9" name="Zoom de diapositive 8">
                <a:hlinkClick r:id="rId9" action="ppaction://hlinksldjump"/>
                <a:extLst>
                  <a:ext uri="{FF2B5EF4-FFF2-40B4-BE49-F238E27FC236}">
                    <a16:creationId xmlns:a16="http://schemas.microsoft.com/office/drawing/2014/main" id="{F03426FF-24E1-09F5-2A35-7EB2981E52A0}"/>
                  </a:ext>
                </a:extLst>
              </p:cNvPr>
              <p:cNvPicPr>
                <a:picLocks noGrp="1" noRot="1" noChangeAspect="1" noMove="1" noResize="1" noEditPoints="1" noAdjustHandles="1" noChangeArrowheads="1" noChangeShapeType="1"/>
              </p:cNvPicPr>
              <p:nvPr/>
            </p:nvPicPr>
            <p:blipFill>
              <a:blip r:embed="rId10"/>
              <a:stretch>
                <a:fillRect/>
              </a:stretch>
            </p:blipFill>
            <p:spPr>
              <a:xfrm>
                <a:off x="4757579" y="3728723"/>
                <a:ext cx="4223654" cy="2375805"/>
              </a:xfrm>
              <a:prstGeom prst="rect">
                <a:avLst/>
              </a:prstGeom>
              <a:ln w="3175">
                <a:solidFill>
                  <a:prstClr val="ltGray"/>
                </a:solidFill>
              </a:ln>
            </p:spPr>
          </p:pic>
        </mc:Fallback>
      </mc:AlternateContent>
    </p:spTree>
    <p:extLst>
      <p:ext uri="{BB962C8B-B14F-4D97-AF65-F5344CB8AC3E}">
        <p14:creationId xmlns:p14="http://schemas.microsoft.com/office/powerpoint/2010/main" val="3552316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6199E58A-A43C-4C11-B73B-B73446FBC5A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0" y="0"/>
            <a:ext cx="12192000" cy="9144000"/>
          </a:xfrm>
          <a:prstGeom prst="rect">
            <a:avLst/>
          </a:prstGeom>
        </p:spPr>
      </p:pic>
      <p:sp>
        <p:nvSpPr>
          <p:cNvPr id="6" name="Rectangle 5">
            <a:extLst>
              <a:ext uri="{FF2B5EF4-FFF2-40B4-BE49-F238E27FC236}">
                <a16:creationId xmlns:a16="http://schemas.microsoft.com/office/drawing/2014/main" id="{F45B19F9-8060-464B-923C-BDC057B8D3B4}"/>
              </a:ext>
            </a:extLst>
          </p:cNvPr>
          <p:cNvSpPr/>
          <p:nvPr/>
        </p:nvSpPr>
        <p:spPr>
          <a:xfrm>
            <a:off x="0" y="1680040"/>
            <a:ext cx="12192000" cy="317256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91A442DE-A457-42DB-83CF-E0709BE234BB}"/>
              </a:ext>
            </a:extLst>
          </p:cNvPr>
          <p:cNvSpPr>
            <a:spLocks noGrp="1"/>
          </p:cNvSpPr>
          <p:nvPr>
            <p:ph type="title"/>
          </p:nvPr>
        </p:nvSpPr>
        <p:spPr/>
        <p:txBody>
          <a:bodyPr>
            <a:normAutofit/>
          </a:bodyPr>
          <a:lstStyle/>
          <a:p>
            <a:r>
              <a:rPr lang="fr-FR" sz="6000" dirty="0">
                <a:solidFill>
                  <a:schemeClr val="bg1"/>
                </a:solidFill>
              </a:rPr>
              <a:t>Mobiliser le sensible contre les asymétries de pouvoir</a:t>
            </a:r>
          </a:p>
        </p:txBody>
      </p:sp>
    </p:spTree>
    <p:extLst>
      <p:ext uri="{BB962C8B-B14F-4D97-AF65-F5344CB8AC3E}">
        <p14:creationId xmlns:p14="http://schemas.microsoft.com/office/powerpoint/2010/main" val="1586603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544CA300-8B35-4B16-8BB6-182127AA1D15}"/>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b="13931"/>
          <a:stretch/>
        </p:blipFill>
        <p:spPr>
          <a:xfrm>
            <a:off x="0" y="0"/>
            <a:ext cx="5976000" cy="6858000"/>
          </a:xfrm>
          <a:prstGeom prst="rect">
            <a:avLst/>
          </a:prstGeom>
        </p:spPr>
      </p:pic>
      <p:sp>
        <p:nvSpPr>
          <p:cNvPr id="3" name="Titre 1">
            <a:extLst>
              <a:ext uri="{FF2B5EF4-FFF2-40B4-BE49-F238E27FC236}">
                <a16:creationId xmlns:a16="http://schemas.microsoft.com/office/drawing/2014/main" id="{6B716879-7918-9D32-6988-ACAE34B3E37B}"/>
              </a:ext>
            </a:extLst>
          </p:cNvPr>
          <p:cNvSpPr txBox="1">
            <a:spLocks/>
          </p:cNvSpPr>
          <p:nvPr/>
        </p:nvSpPr>
        <p:spPr>
          <a:xfrm>
            <a:off x="6402400" y="871672"/>
            <a:ext cx="4841149" cy="1658198"/>
          </a:xfrm>
          <a:prstGeom prst="rect">
            <a:avLst/>
          </a:prstGeom>
        </p:spPr>
        <p:txBody>
          <a:bodyPr vert="horz" lIns="91440" tIns="45720" rIns="91440" bIns="45720" rtlCol="0" anchor="ctr">
            <a:normAutofit fontScale="92500"/>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fr-FR" dirty="0"/>
              <a:t>Les prises de décision collectives</a:t>
            </a:r>
          </a:p>
        </p:txBody>
      </p:sp>
      <p:sp>
        <p:nvSpPr>
          <p:cNvPr id="4" name="ZoneTexte 3">
            <a:extLst>
              <a:ext uri="{FF2B5EF4-FFF2-40B4-BE49-F238E27FC236}">
                <a16:creationId xmlns:a16="http://schemas.microsoft.com/office/drawing/2014/main" id="{B0822C47-844B-EA83-63BC-A7F6007456F9}"/>
              </a:ext>
            </a:extLst>
          </p:cNvPr>
          <p:cNvSpPr txBox="1"/>
          <p:nvPr/>
        </p:nvSpPr>
        <p:spPr>
          <a:xfrm>
            <a:off x="6402400" y="2751364"/>
            <a:ext cx="4766343" cy="2308324"/>
          </a:xfrm>
          <a:prstGeom prst="rect">
            <a:avLst/>
          </a:prstGeom>
          <a:noFill/>
        </p:spPr>
        <p:txBody>
          <a:bodyPr wrap="square" rtlCol="0">
            <a:spAutoFit/>
          </a:bodyPr>
          <a:lstStyle/>
          <a:p>
            <a:endParaRPr lang="fr-FR" dirty="0"/>
          </a:p>
          <a:p>
            <a:endParaRPr lang="fr-FR" dirty="0"/>
          </a:p>
          <a:p>
            <a:r>
              <a:rPr lang="fr-FR" dirty="0"/>
              <a:t>Dans les pratiques participatives</a:t>
            </a:r>
          </a:p>
          <a:p>
            <a:endParaRPr lang="fr-FR" dirty="0"/>
          </a:p>
          <a:p>
            <a:r>
              <a:rPr lang="fr-FR" dirty="0"/>
              <a:t>Dans les sciences participatives</a:t>
            </a:r>
          </a:p>
          <a:p>
            <a:endParaRPr lang="fr-FR" dirty="0"/>
          </a:p>
          <a:p>
            <a:r>
              <a:rPr lang="fr-FR" dirty="0"/>
              <a:t>Le cas de la définition du problème, dans les recherches participatives extrêmes</a:t>
            </a:r>
          </a:p>
        </p:txBody>
      </p:sp>
    </p:spTree>
    <p:extLst>
      <p:ext uri="{BB962C8B-B14F-4D97-AF65-F5344CB8AC3E}">
        <p14:creationId xmlns:p14="http://schemas.microsoft.com/office/powerpoint/2010/main" val="788294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D1BE3EC-03A5-42D1-AD3B-F5EE07EAFFE3}"/>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29118" r="5195"/>
          <a:stretch/>
        </p:blipFill>
        <p:spPr>
          <a:xfrm>
            <a:off x="0" y="0"/>
            <a:ext cx="6006352" cy="6858000"/>
          </a:xfrm>
          <a:prstGeom prst="rect">
            <a:avLst/>
          </a:prstGeom>
        </p:spPr>
      </p:pic>
      <p:sp>
        <p:nvSpPr>
          <p:cNvPr id="6" name="Titre 1">
            <a:extLst>
              <a:ext uri="{FF2B5EF4-FFF2-40B4-BE49-F238E27FC236}">
                <a16:creationId xmlns:a16="http://schemas.microsoft.com/office/drawing/2014/main" id="{B89FF34D-22EB-E642-D24C-92A3CC64245A}"/>
              </a:ext>
            </a:extLst>
          </p:cNvPr>
          <p:cNvSpPr txBox="1">
            <a:spLocks/>
          </p:cNvSpPr>
          <p:nvPr/>
        </p:nvSpPr>
        <p:spPr>
          <a:xfrm>
            <a:off x="6402400" y="871672"/>
            <a:ext cx="4841149"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fr-FR" dirty="0"/>
              <a:t>Emotion et sensible</a:t>
            </a:r>
          </a:p>
        </p:txBody>
      </p:sp>
      <p:sp>
        <p:nvSpPr>
          <p:cNvPr id="7" name="ZoneTexte 6">
            <a:extLst>
              <a:ext uri="{FF2B5EF4-FFF2-40B4-BE49-F238E27FC236}">
                <a16:creationId xmlns:a16="http://schemas.microsoft.com/office/drawing/2014/main" id="{65DDED54-321C-1045-BB88-3D954A117729}"/>
              </a:ext>
            </a:extLst>
          </p:cNvPr>
          <p:cNvSpPr txBox="1"/>
          <p:nvPr/>
        </p:nvSpPr>
        <p:spPr>
          <a:xfrm>
            <a:off x="6402400" y="2751364"/>
            <a:ext cx="4766343" cy="2585323"/>
          </a:xfrm>
          <a:prstGeom prst="rect">
            <a:avLst/>
          </a:prstGeom>
          <a:noFill/>
        </p:spPr>
        <p:txBody>
          <a:bodyPr wrap="square" rtlCol="0">
            <a:spAutoFit/>
          </a:bodyPr>
          <a:lstStyle/>
          <a:p>
            <a:endParaRPr lang="fr-FR" dirty="0"/>
          </a:p>
          <a:p>
            <a:endParaRPr lang="fr-FR" dirty="0"/>
          </a:p>
          <a:p>
            <a:r>
              <a:rPr lang="fr-FR" dirty="0"/>
              <a:t>De John Dewey à Jacques Rancière</a:t>
            </a:r>
          </a:p>
          <a:p>
            <a:endParaRPr lang="fr-FR" dirty="0"/>
          </a:p>
          <a:p>
            <a:r>
              <a:rPr lang="fr-FR" dirty="0"/>
              <a:t>Du partage du sensible au sensible en partage</a:t>
            </a:r>
          </a:p>
          <a:p>
            <a:endParaRPr lang="fr-FR" dirty="0"/>
          </a:p>
          <a:p>
            <a:r>
              <a:rPr lang="fr-FR" dirty="0"/>
              <a:t>L’émotion, la participation, la décision</a:t>
            </a:r>
          </a:p>
          <a:p>
            <a:endParaRPr lang="fr-FR" dirty="0"/>
          </a:p>
          <a:p>
            <a:endParaRPr lang="fr-FR" dirty="0"/>
          </a:p>
        </p:txBody>
      </p:sp>
    </p:spTree>
    <p:extLst>
      <p:ext uri="{BB962C8B-B14F-4D97-AF65-F5344CB8AC3E}">
        <p14:creationId xmlns:p14="http://schemas.microsoft.com/office/powerpoint/2010/main" val="35133905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8ADC58B-240C-4ED1-8DEF-3047ECA57A20}"/>
              </a:ext>
            </a:extLst>
          </p:cNvPr>
          <p:cNvPicPr>
            <a:picLocks noChangeAspect="1"/>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7887" r="33726"/>
          <a:stretch/>
        </p:blipFill>
        <p:spPr>
          <a:xfrm>
            <a:off x="0" y="0"/>
            <a:ext cx="6006353" cy="6858000"/>
          </a:xfrm>
          <a:prstGeom prst="rect">
            <a:avLst/>
          </a:prstGeom>
        </p:spPr>
      </p:pic>
      <p:sp>
        <p:nvSpPr>
          <p:cNvPr id="4" name="ZoneTexte 3">
            <a:extLst>
              <a:ext uri="{FF2B5EF4-FFF2-40B4-BE49-F238E27FC236}">
                <a16:creationId xmlns:a16="http://schemas.microsoft.com/office/drawing/2014/main" id="{762051DA-F8C5-4818-ADCE-719771818592}"/>
              </a:ext>
            </a:extLst>
          </p:cNvPr>
          <p:cNvSpPr txBox="1"/>
          <p:nvPr/>
        </p:nvSpPr>
        <p:spPr>
          <a:xfrm>
            <a:off x="5911334" y="5593871"/>
            <a:ext cx="338554" cy="1264129"/>
          </a:xfrm>
          <a:prstGeom prst="rect">
            <a:avLst/>
          </a:prstGeom>
          <a:noFill/>
        </p:spPr>
        <p:txBody>
          <a:bodyPr vert="vert270" wrap="none" rtlCol="0">
            <a:spAutoFit/>
          </a:bodyPr>
          <a:lstStyle/>
          <a:p>
            <a:r>
              <a:rPr lang="fr-FR" sz="1000" dirty="0">
                <a:solidFill>
                  <a:schemeClr val="accent1"/>
                </a:solidFill>
              </a:rPr>
              <a:t>crédit : Emilie Clément</a:t>
            </a:r>
          </a:p>
        </p:txBody>
      </p:sp>
      <p:sp>
        <p:nvSpPr>
          <p:cNvPr id="5" name="Titre 1">
            <a:extLst>
              <a:ext uri="{FF2B5EF4-FFF2-40B4-BE49-F238E27FC236}">
                <a16:creationId xmlns:a16="http://schemas.microsoft.com/office/drawing/2014/main" id="{C70BD0AC-22D2-923A-5FC9-15B2C790872E}"/>
              </a:ext>
            </a:extLst>
          </p:cNvPr>
          <p:cNvSpPr txBox="1">
            <a:spLocks/>
          </p:cNvSpPr>
          <p:nvPr/>
        </p:nvSpPr>
        <p:spPr>
          <a:xfrm>
            <a:off x="6402400" y="871672"/>
            <a:ext cx="4841149" cy="1658198"/>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fr-FR" dirty="0"/>
              <a:t>Arts vivants et sensible</a:t>
            </a:r>
          </a:p>
        </p:txBody>
      </p:sp>
      <p:sp>
        <p:nvSpPr>
          <p:cNvPr id="6" name="ZoneTexte 5">
            <a:extLst>
              <a:ext uri="{FF2B5EF4-FFF2-40B4-BE49-F238E27FC236}">
                <a16:creationId xmlns:a16="http://schemas.microsoft.com/office/drawing/2014/main" id="{43627839-CD4C-D4F2-3E1B-5FA9919F742B}"/>
              </a:ext>
            </a:extLst>
          </p:cNvPr>
          <p:cNvSpPr txBox="1"/>
          <p:nvPr/>
        </p:nvSpPr>
        <p:spPr>
          <a:xfrm>
            <a:off x="6402400" y="2751364"/>
            <a:ext cx="4766343" cy="2031325"/>
          </a:xfrm>
          <a:prstGeom prst="rect">
            <a:avLst/>
          </a:prstGeom>
          <a:noFill/>
        </p:spPr>
        <p:txBody>
          <a:bodyPr wrap="square" rtlCol="0">
            <a:spAutoFit/>
          </a:bodyPr>
          <a:lstStyle/>
          <a:p>
            <a:endParaRPr lang="fr-FR" dirty="0"/>
          </a:p>
          <a:p>
            <a:r>
              <a:rPr lang="fr-FR" dirty="0"/>
              <a:t>Les arts vivants comme médiation</a:t>
            </a:r>
          </a:p>
          <a:p>
            <a:endParaRPr lang="fr-FR" dirty="0"/>
          </a:p>
          <a:p>
            <a:r>
              <a:rPr lang="fr-FR" dirty="0"/>
              <a:t>Les arts vivants comme communication scientifique</a:t>
            </a:r>
          </a:p>
          <a:p>
            <a:endParaRPr lang="fr-FR" dirty="0"/>
          </a:p>
          <a:p>
            <a:r>
              <a:rPr lang="fr-FR" dirty="0"/>
              <a:t>Les arts vivants comme expérience sensible</a:t>
            </a:r>
          </a:p>
        </p:txBody>
      </p:sp>
    </p:spTree>
    <p:extLst>
      <p:ext uri="{BB962C8B-B14F-4D97-AF65-F5344CB8AC3E}">
        <p14:creationId xmlns:p14="http://schemas.microsoft.com/office/powerpoint/2010/main" val="1201587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7FF6172-6791-497A-9AFC-BAA153D4B170}"/>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l="29153" r="33347"/>
          <a:stretch/>
        </p:blipFill>
        <p:spPr>
          <a:xfrm rot="16200000">
            <a:off x="2667000" y="-2667000"/>
            <a:ext cx="6858000" cy="12192000"/>
          </a:xfrm>
          <a:prstGeom prst="rect">
            <a:avLst/>
          </a:prstGeom>
        </p:spPr>
      </p:pic>
      <p:sp>
        <p:nvSpPr>
          <p:cNvPr id="6" name="Rectangle 5">
            <a:extLst>
              <a:ext uri="{FF2B5EF4-FFF2-40B4-BE49-F238E27FC236}">
                <a16:creationId xmlns:a16="http://schemas.microsoft.com/office/drawing/2014/main" id="{F06D5C91-E78B-4F1F-8F21-59B8ED8D2E15}"/>
              </a:ext>
            </a:extLst>
          </p:cNvPr>
          <p:cNvSpPr/>
          <p:nvPr/>
        </p:nvSpPr>
        <p:spPr>
          <a:xfrm>
            <a:off x="0" y="2349891"/>
            <a:ext cx="12192000" cy="317256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Titre 3">
            <a:extLst>
              <a:ext uri="{FF2B5EF4-FFF2-40B4-BE49-F238E27FC236}">
                <a16:creationId xmlns:a16="http://schemas.microsoft.com/office/drawing/2014/main" id="{CA7DF719-20C5-44EE-8E58-93488402C061}"/>
              </a:ext>
            </a:extLst>
          </p:cNvPr>
          <p:cNvSpPr>
            <a:spLocks noGrp="1"/>
          </p:cNvSpPr>
          <p:nvPr>
            <p:ph type="title"/>
          </p:nvPr>
        </p:nvSpPr>
        <p:spPr>
          <a:xfrm>
            <a:off x="611668" y="2449285"/>
            <a:ext cx="10780776" cy="2123017"/>
          </a:xfrm>
        </p:spPr>
        <p:txBody>
          <a:bodyPr>
            <a:normAutofit/>
          </a:bodyPr>
          <a:lstStyle/>
          <a:p>
            <a:r>
              <a:rPr lang="fr-FR" sz="6000" dirty="0">
                <a:solidFill>
                  <a:schemeClr val="bg1"/>
                </a:solidFill>
              </a:rPr>
              <a:t>Le slam comme méthodologie de recherche</a:t>
            </a:r>
          </a:p>
        </p:txBody>
      </p:sp>
      <p:sp>
        <p:nvSpPr>
          <p:cNvPr id="9" name="ZoneTexte 8">
            <a:extLst>
              <a:ext uri="{FF2B5EF4-FFF2-40B4-BE49-F238E27FC236}">
                <a16:creationId xmlns:a16="http://schemas.microsoft.com/office/drawing/2014/main" id="{29250104-01AA-4D99-A2B0-6F23FD560BA7}"/>
              </a:ext>
            </a:extLst>
          </p:cNvPr>
          <p:cNvSpPr txBox="1"/>
          <p:nvPr/>
        </p:nvSpPr>
        <p:spPr>
          <a:xfrm>
            <a:off x="11838057" y="979964"/>
            <a:ext cx="353943" cy="1369927"/>
          </a:xfrm>
          <a:prstGeom prst="rect">
            <a:avLst/>
          </a:prstGeom>
          <a:noFill/>
        </p:spPr>
        <p:txBody>
          <a:bodyPr vert="vert270" wrap="none" rtlCol="0">
            <a:spAutoFit/>
          </a:bodyPr>
          <a:lstStyle/>
          <a:p>
            <a:r>
              <a:rPr lang="fr-FR" sz="1100" dirty="0">
                <a:solidFill>
                  <a:schemeClr val="accent4"/>
                </a:solidFill>
              </a:rPr>
              <a:t>crédit : Emilie Clément</a:t>
            </a:r>
          </a:p>
        </p:txBody>
      </p:sp>
    </p:spTree>
    <p:extLst>
      <p:ext uri="{BB962C8B-B14F-4D97-AF65-F5344CB8AC3E}">
        <p14:creationId xmlns:p14="http://schemas.microsoft.com/office/powerpoint/2010/main" val="25093803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248E190-EDB3-433B-8DC1-08EE0309B6A8}"/>
              </a:ext>
            </a:extLst>
          </p:cNvPr>
          <p:cNvSpPr>
            <a:spLocks noGrp="1"/>
          </p:cNvSpPr>
          <p:nvPr>
            <p:ph type="title"/>
          </p:nvPr>
        </p:nvSpPr>
        <p:spPr>
          <a:xfrm>
            <a:off x="6402400" y="871672"/>
            <a:ext cx="4841149" cy="1658198"/>
          </a:xfrm>
        </p:spPr>
        <p:txBody>
          <a:bodyPr>
            <a:normAutofit/>
          </a:bodyPr>
          <a:lstStyle/>
          <a:p>
            <a:r>
              <a:rPr lang="fr-FR" dirty="0">
                <a:solidFill>
                  <a:schemeClr val="accent4"/>
                </a:solidFill>
              </a:rPr>
              <a:t>Une expérience sensible </a:t>
            </a:r>
          </a:p>
        </p:txBody>
      </p:sp>
      <p:pic>
        <p:nvPicPr>
          <p:cNvPr id="5" name="Image 4">
            <a:extLst>
              <a:ext uri="{FF2B5EF4-FFF2-40B4-BE49-F238E27FC236}">
                <a16:creationId xmlns:a16="http://schemas.microsoft.com/office/drawing/2014/main" id="{EBC2AF85-C2B4-4372-BB9F-DCEC767EAE0F}"/>
              </a:ext>
            </a:extLst>
          </p:cNvPr>
          <p:cNvPicPr>
            <a:picLocks noChangeAspect="1"/>
          </p:cNvPicPr>
          <p:nvPr/>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b="13931"/>
          <a:stretch/>
        </p:blipFill>
        <p:spPr>
          <a:xfrm>
            <a:off x="0" y="0"/>
            <a:ext cx="5976000" cy="6858000"/>
          </a:xfrm>
          <a:prstGeom prst="rect">
            <a:avLst/>
          </a:prstGeom>
        </p:spPr>
      </p:pic>
      <p:sp>
        <p:nvSpPr>
          <p:cNvPr id="3" name="ZoneTexte 2">
            <a:extLst>
              <a:ext uri="{FF2B5EF4-FFF2-40B4-BE49-F238E27FC236}">
                <a16:creationId xmlns:a16="http://schemas.microsoft.com/office/drawing/2014/main" id="{5ACC5D36-D24F-3DC0-D46D-555C1621E811}"/>
              </a:ext>
            </a:extLst>
          </p:cNvPr>
          <p:cNvSpPr txBox="1"/>
          <p:nvPr/>
        </p:nvSpPr>
        <p:spPr>
          <a:xfrm>
            <a:off x="6402400" y="2751364"/>
            <a:ext cx="4766343" cy="3693319"/>
          </a:xfrm>
          <a:prstGeom prst="rect">
            <a:avLst/>
          </a:prstGeom>
          <a:noFill/>
        </p:spPr>
        <p:txBody>
          <a:bodyPr wrap="square" rtlCol="0">
            <a:spAutoFit/>
          </a:bodyPr>
          <a:lstStyle/>
          <a:p>
            <a:endParaRPr lang="fr-FR" dirty="0"/>
          </a:p>
          <a:p>
            <a:r>
              <a:rPr lang="fr-FR" dirty="0"/>
              <a:t>Mettre en place des ateliers d’art vivant avec une double fonction : </a:t>
            </a:r>
          </a:p>
          <a:p>
            <a:endParaRPr lang="fr-FR" dirty="0"/>
          </a:p>
          <a:p>
            <a:r>
              <a:rPr lang="fr-FR" dirty="0"/>
              <a:t>&gt;&gt;&gt; trouver des participants pour le projet,</a:t>
            </a:r>
          </a:p>
          <a:p>
            <a:r>
              <a:rPr lang="fr-FR" dirty="0"/>
              <a:t>&gt;&gt;&gt; comprendre les </a:t>
            </a:r>
            <a:r>
              <a:rPr lang="fr-FR" dirty="0" err="1"/>
              <a:t>concernements</a:t>
            </a:r>
            <a:r>
              <a:rPr lang="fr-FR" dirty="0"/>
              <a:t> des participants et même des non participants. </a:t>
            </a:r>
          </a:p>
          <a:p>
            <a:endParaRPr lang="fr-FR" dirty="0"/>
          </a:p>
          <a:p>
            <a:r>
              <a:rPr lang="fr-FR" dirty="0"/>
              <a:t>Des ateliers </a:t>
            </a:r>
          </a:p>
          <a:p>
            <a:pPr marL="285750" indent="-285750">
              <a:buFont typeface="Arial" panose="020B0604020202020204" pitchFamily="34" charset="0"/>
              <a:buChar char="•"/>
            </a:pPr>
            <a:r>
              <a:rPr lang="fr-FR" dirty="0"/>
              <a:t>au début du projet, </a:t>
            </a:r>
          </a:p>
          <a:p>
            <a:pPr marL="285750" indent="-285750">
              <a:buFont typeface="Arial" panose="020B0604020202020204" pitchFamily="34" charset="0"/>
              <a:buChar char="•"/>
            </a:pPr>
            <a:r>
              <a:rPr lang="fr-FR" dirty="0"/>
              <a:t>sur un temps court</a:t>
            </a:r>
          </a:p>
          <a:p>
            <a:pPr marL="285750" indent="-285750">
              <a:buFont typeface="Arial" panose="020B0604020202020204" pitchFamily="34" charset="0"/>
              <a:buChar char="•"/>
            </a:pPr>
            <a:r>
              <a:rPr lang="fr-FR" dirty="0"/>
              <a:t>avec un groupe qui n’est ni déjà formé, ni engagé.</a:t>
            </a:r>
          </a:p>
        </p:txBody>
      </p:sp>
    </p:spTree>
    <p:extLst>
      <p:ext uri="{BB962C8B-B14F-4D97-AF65-F5344CB8AC3E}">
        <p14:creationId xmlns:p14="http://schemas.microsoft.com/office/powerpoint/2010/main" val="2332864329"/>
      </p:ext>
    </p:extLst>
  </p:cSld>
  <p:clrMapOvr>
    <a:masterClrMapping/>
  </p:clrMapOvr>
</p:sld>
</file>

<file path=ppt/theme/theme1.xml><?xml version="1.0" encoding="utf-8"?>
<a:theme xmlns:a="http://schemas.openxmlformats.org/drawingml/2006/main" name="Métropolitain">
  <a:themeElements>
    <a:clrScheme name="ECODOC">
      <a:dk1>
        <a:srgbClr val="000000"/>
      </a:dk1>
      <a:lt1>
        <a:srgbClr val="FFFFFF"/>
      </a:lt1>
      <a:dk2>
        <a:srgbClr val="2A4849"/>
      </a:dk2>
      <a:lt2>
        <a:srgbClr val="BCDBD3"/>
      </a:lt2>
      <a:accent1>
        <a:srgbClr val="01796F"/>
      </a:accent1>
      <a:accent2>
        <a:srgbClr val="8D775F"/>
      </a:accent2>
      <a:accent3>
        <a:srgbClr val="E4572E"/>
      </a:accent3>
      <a:accent4>
        <a:srgbClr val="987284"/>
      </a:accent4>
      <a:accent5>
        <a:srgbClr val="3E6990"/>
      </a:accent5>
      <a:accent6>
        <a:srgbClr val="E3E36A"/>
      </a:accent6>
      <a:hlink>
        <a:srgbClr val="2A4849"/>
      </a:hlink>
      <a:folHlink>
        <a:srgbClr val="AF9E8B"/>
      </a:folHlink>
    </a:clrScheme>
    <a:fontScheme name="Métropolitai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étropolitai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TM03457491[[fn=Métropolitain]]</Template>
  <TotalTime>7347</TotalTime>
  <Words>1220</Words>
  <Application>Microsoft Office PowerPoint</Application>
  <PresentationFormat>Grand écran</PresentationFormat>
  <Paragraphs>225</Paragraphs>
  <Slides>28</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28</vt:i4>
      </vt:variant>
    </vt:vector>
  </HeadingPairs>
  <TitlesOfParts>
    <vt:vector size="33" baseType="lpstr">
      <vt:lpstr>Arial</vt:lpstr>
      <vt:lpstr>Calibri</vt:lpstr>
      <vt:lpstr>Calibri Light</vt:lpstr>
      <vt:lpstr>Wingdings</vt:lpstr>
      <vt:lpstr>Métropolitain</vt:lpstr>
      <vt:lpstr>"Slame mes données" : dialogues actifs entre récits scientifiques et récits citoyens. </vt:lpstr>
      <vt:lpstr>En guise d’introduction</vt:lpstr>
      <vt:lpstr>Plan</vt:lpstr>
      <vt:lpstr>Mobiliser le sensible contre les asymétries de pouvoir</vt:lpstr>
      <vt:lpstr>Présentation PowerPoint</vt:lpstr>
      <vt:lpstr>Présentation PowerPoint</vt:lpstr>
      <vt:lpstr>Présentation PowerPoint</vt:lpstr>
      <vt:lpstr>Le slam comme méthodologie de recherche</vt:lpstr>
      <vt:lpstr>Une expérience sensible </vt:lpstr>
      <vt:lpstr>Le choix du slam </vt:lpstr>
      <vt:lpstr>Le slam</vt:lpstr>
      <vt:lpstr>Slam de données scientifiques</vt:lpstr>
      <vt:lpstr>Mise en oeuvre</vt:lpstr>
      <vt:lpstr>Méthode des ateliers</vt:lpstr>
      <vt:lpstr>Présentation PowerPoint</vt:lpstr>
      <vt:lpstr>Collectif, concernement et communauté</vt:lpstr>
      <vt:lpstr>Des ateliers</vt:lpstr>
      <vt:lpstr>Octobre 2023 &gt; mars 2024</vt:lpstr>
      <vt:lpstr>Trois étonnements</vt:lpstr>
      <vt:lpstr>Le slam comme outil d'apparition du collectif</vt:lpstr>
      <vt:lpstr>Le slam comme outil d'énonciation du concernement</vt:lpstr>
      <vt:lpstr>A propos du concernement</vt:lpstr>
      <vt:lpstr>Le slam comme outil d'énonciation de la communauté. </vt:lpstr>
      <vt:lpstr>Conclusion</vt:lpstr>
      <vt:lpstr>Participation sensible ?</vt:lpstr>
      <vt:lpstr>Diffusion et restituion</vt:lpstr>
      <vt:lpstr>Slam à l’arrache ! </vt:lpstr>
      <vt:lpstr>Merci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ECODOC 4ème réunion - CoPil</dc:title>
  <dc:creator>Mathilde Garnier</dc:creator>
  <cp:lastModifiedBy>Raphaelle Bats</cp:lastModifiedBy>
  <cp:revision>89</cp:revision>
  <dcterms:created xsi:type="dcterms:W3CDTF">2024-05-14T07:01:45Z</dcterms:created>
  <dcterms:modified xsi:type="dcterms:W3CDTF">2024-07-10T15:21:19Z</dcterms:modified>
</cp:coreProperties>
</file>